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1" r:id="rId4"/>
    <p:sldId id="261" r:id="rId5"/>
    <p:sldId id="258" r:id="rId6"/>
    <p:sldId id="264" r:id="rId7"/>
    <p:sldId id="282" r:id="rId8"/>
    <p:sldId id="265" r:id="rId9"/>
    <p:sldId id="259" r:id="rId10"/>
    <p:sldId id="279" r:id="rId11"/>
    <p:sldId id="284" r:id="rId12"/>
    <p:sldId id="280" r:id="rId13"/>
    <p:sldId id="266" r:id="rId14"/>
    <p:sldId id="286" r:id="rId15"/>
    <p:sldId id="267" r:id="rId16"/>
    <p:sldId id="262" r:id="rId17"/>
    <p:sldId id="283" r:id="rId18"/>
    <p:sldId id="263" r:id="rId19"/>
    <p:sldId id="268" r:id="rId20"/>
    <p:sldId id="269" r:id="rId21"/>
    <p:sldId id="281" r:id="rId22"/>
    <p:sldId id="285" r:id="rId23"/>
    <p:sldId id="287" r:id="rId24"/>
    <p:sldId id="288" r:id="rId25"/>
    <p:sldId id="289" r:id="rId26"/>
    <p:sldId id="290" r:id="rId27"/>
    <p:sldId id="278" r:id="rId28"/>
    <p:sldId id="277" r:id="rId29"/>
    <p:sldId id="27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361381-135E-4ECC-9FC2-55BCD5DC599F}" type="datetimeFigureOut">
              <a:rPr lang="en-US" smtClean="0"/>
              <a:t>12/19/2013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FA4EF6C-3A27-4BAA-8A7F-81F971F87A3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61381-135E-4ECC-9FC2-55BCD5DC599F}"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61381-135E-4ECC-9FC2-55BCD5DC599F}"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61381-135E-4ECC-9FC2-55BCD5DC599F}"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361381-135E-4ECC-9FC2-55BCD5DC599F}"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FA4EF6C-3A27-4BAA-8A7F-81F971F87A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61381-135E-4ECC-9FC2-55BCD5DC599F}"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361381-135E-4ECC-9FC2-55BCD5DC599F}"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361381-135E-4ECC-9FC2-55BCD5DC599F}"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61381-135E-4ECC-9FC2-55BCD5DC599F}"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61381-135E-4ECC-9FC2-55BCD5DC599F}"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361381-135E-4ECC-9FC2-55BCD5DC599F}"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4EF6C-3A27-4BAA-8A7F-81F971F87A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361381-135E-4ECC-9FC2-55BCD5DC599F}" type="datetimeFigureOut">
              <a:rPr lang="en-US" smtClean="0"/>
              <a:t>12/19/2013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FA4EF6C-3A27-4BAA-8A7F-81F971F87A3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nnedparenthood.org/health-topics/glossary-4338.htm" TargetMode="External"/><Relationship Id="rId2" Type="http://schemas.openxmlformats.org/officeDocument/2006/relationships/hyperlink" Target="http://www.plannedparenthood.org/health-topics/birth-control/spermicide-4225.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plannedparenthood.org/health-topics/glossary-4338.htm"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nnedparenthood.org/health-topics/birth-control/spermicide-4225.htm" TargetMode="External"/><Relationship Id="rId2" Type="http://schemas.openxmlformats.org/officeDocument/2006/relationships/hyperlink" Target="http://www.plannedparenthood.org/health-topics/glossary-4338.htm"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plannedparenthood.org/health-topics/glossary-4338.ht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plannedparenthood.org/health-topics/birth-control/iud-4245.htm" TargetMode="Externa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plannedparenthood.org/resources/research-papers/difference-between-emergency-contraception-medication-abortion-6138.htm" TargetMode="External"/><Relationship Id="rId2" Type="http://schemas.openxmlformats.org/officeDocument/2006/relationships/hyperlink" Target="http://www.plannedparenthood.org/health-topics/glossary-4338.htm"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youtube.com/watch?v=whwmCbeYU1I" TargetMode="External"/><Relationship Id="rId2" Type="http://schemas.openxmlformats.org/officeDocument/2006/relationships/hyperlink" Target="http://www.plannedparenthood.org/health-topics/birth-control/vasectomy-4249.ht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GxRJH2f--P0" TargetMode="External"/><Relationship Id="rId2" Type="http://schemas.openxmlformats.org/officeDocument/2006/relationships/hyperlink" Target="http://www.plannedparenthood.org/health-topics/birth-control/sterilization-women-4248.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lannedparenthood.org/health-topics/birth-control/birth-control-shot-depo-provera-4242.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plannedparenthood.org/health-topics/birth-control/birth-control-implant-implanon-4243.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nedparenthood.org/health-topics/birth-control/birth-control-vaginal-ring-nuvaring-4241.htm" TargetMode="External"/><Relationship Id="rId2" Type="http://schemas.openxmlformats.org/officeDocument/2006/relationships/hyperlink" Target="http://www.plannedparenthood.org/health-topics/glossary-4338.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plannedparenthood.org/health-topics/birth-control/birth-control-patch-ortho-evra-4240.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500" dirty="0" smtClean="0">
                <a:solidFill>
                  <a:srgbClr val="FF0000"/>
                </a:solidFill>
                <a:latin typeface="Comic Sans MS" pitchFamily="66" charset="0"/>
              </a:rPr>
              <a:t>Contraceptive Methods</a:t>
            </a:r>
            <a:endParaRPr lang="en-US" sz="6500" dirty="0">
              <a:solidFill>
                <a:srgbClr val="FF0000"/>
              </a:solidFill>
              <a:latin typeface="Comic Sans MS" pitchFamily="66" charset="0"/>
            </a:endParaRPr>
          </a:p>
        </p:txBody>
      </p:sp>
    </p:spTree>
    <p:extLst>
      <p:ext uri="{BB962C8B-B14F-4D97-AF65-F5344CB8AC3E}">
        <p14:creationId xmlns:p14="http://schemas.microsoft.com/office/powerpoint/2010/main" val="3288354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30" y="64672"/>
            <a:ext cx="9009529" cy="5093702"/>
          </a:xfrm>
          <a:prstGeom prst="rect">
            <a:avLst/>
          </a:prstGeom>
          <a:noFill/>
        </p:spPr>
        <p:txBody>
          <a:bodyPr wrap="square" rtlCol="0">
            <a:spAutoFit/>
          </a:bodyPr>
          <a:lstStyle/>
          <a:p>
            <a:r>
              <a:rPr lang="en-US" sz="4000" b="1" u="sng" dirty="0" smtClean="0">
                <a:solidFill>
                  <a:srgbClr val="FF0000"/>
                </a:solidFill>
                <a:latin typeface="Comic Sans MS" pitchFamily="66" charset="0"/>
              </a:rPr>
              <a:t>The Diaphragm </a:t>
            </a:r>
          </a:p>
          <a:p>
            <a:endParaRPr lang="en-US" sz="4000" u="sng" dirty="0" smtClean="0">
              <a:solidFill>
                <a:srgbClr val="FF0000"/>
              </a:solidFill>
              <a:latin typeface="Comic Sans MS" pitchFamily="66" charset="0"/>
            </a:endParaRPr>
          </a:p>
          <a:p>
            <a:r>
              <a:rPr lang="en-US" sz="3500" dirty="0" smtClean="0">
                <a:solidFill>
                  <a:srgbClr val="FF0000"/>
                </a:solidFill>
                <a:latin typeface="Comic Sans MS" pitchFamily="66" charset="0"/>
              </a:rPr>
              <a:t>1.  A shallow silicone cup inserted into the 	vagina to prevent pregnancy </a:t>
            </a:r>
          </a:p>
          <a:p>
            <a:r>
              <a:rPr lang="en-US" sz="3500" dirty="0" smtClean="0">
                <a:solidFill>
                  <a:srgbClr val="FF0000"/>
                </a:solidFill>
                <a:latin typeface="Comic Sans MS" pitchFamily="66" charset="0"/>
              </a:rPr>
              <a:t>2.  Safe, effective, and convenient </a:t>
            </a:r>
          </a:p>
          <a:p>
            <a:r>
              <a:rPr lang="en-US" sz="3500" dirty="0" smtClean="0">
                <a:solidFill>
                  <a:srgbClr val="FF0000"/>
                </a:solidFill>
                <a:latin typeface="Comic Sans MS" pitchFamily="66" charset="0"/>
              </a:rPr>
              <a:t>3.  Lasts up to two years </a:t>
            </a:r>
          </a:p>
          <a:p>
            <a:pPr marL="514350" indent="-514350">
              <a:buAutoNum type="arabicPeriod" startAt="4"/>
            </a:pPr>
            <a:r>
              <a:rPr lang="en-US" sz="3500" dirty="0" smtClean="0">
                <a:solidFill>
                  <a:srgbClr val="FF0000"/>
                </a:solidFill>
                <a:latin typeface="Comic Sans MS" pitchFamily="66" charset="0"/>
              </a:rPr>
              <a:t> Costs about $15</a:t>
            </a:r>
            <a:r>
              <a:rPr lang="en-US" sz="3500" dirty="0">
                <a:solidFill>
                  <a:srgbClr val="FF0000"/>
                </a:solidFill>
                <a:latin typeface="Comic Sans MS" pitchFamily="66" charset="0"/>
              </a:rPr>
              <a:t>–</a:t>
            </a:r>
            <a:r>
              <a:rPr lang="en-US" sz="3500" dirty="0" smtClean="0">
                <a:solidFill>
                  <a:srgbClr val="FF0000"/>
                </a:solidFill>
                <a:latin typeface="Comic Sans MS" pitchFamily="66" charset="0"/>
              </a:rPr>
              <a:t>$75</a:t>
            </a:r>
          </a:p>
          <a:p>
            <a:pPr marL="514350" indent="-514350">
              <a:buAutoNum type="arabicPeriod" startAt="4"/>
            </a:pPr>
            <a:r>
              <a:rPr lang="en-US" sz="3500" dirty="0" smtClean="0">
                <a:solidFill>
                  <a:srgbClr val="FF0000"/>
                </a:solidFill>
                <a:latin typeface="Comic Sans MS" pitchFamily="66" charset="0"/>
              </a:rPr>
              <a:t> Comes in different</a:t>
            </a:r>
          </a:p>
          <a:p>
            <a:pPr lvl="1"/>
            <a:r>
              <a:rPr lang="en-US" sz="3500" dirty="0" smtClean="0">
                <a:solidFill>
                  <a:srgbClr val="FF0000"/>
                </a:solidFill>
                <a:latin typeface="Comic Sans MS" pitchFamily="66" charset="0"/>
              </a:rPr>
              <a:t>	sizes of cervixes.</a:t>
            </a:r>
            <a:endParaRPr lang="en-US" sz="3500" dirty="0">
              <a:solidFill>
                <a:srgbClr val="FF0000"/>
              </a:solidFill>
              <a:latin typeface="Comic Sans MS" pitchFamily="66"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799" y="3236258"/>
            <a:ext cx="3733799" cy="346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5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llustration showing diaphragm placement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8839200"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317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0881"/>
            <a:ext cx="8991600" cy="6709529"/>
          </a:xfrm>
          <a:prstGeom prst="rect">
            <a:avLst/>
          </a:prstGeom>
        </p:spPr>
        <p:txBody>
          <a:bodyPr wrap="square">
            <a:spAutoFit/>
          </a:bodyPr>
          <a:lstStyle/>
          <a:p>
            <a:r>
              <a:rPr lang="en-US" sz="4000" b="1" u="sng" dirty="0" smtClean="0">
                <a:solidFill>
                  <a:srgbClr val="FF0000"/>
                </a:solidFill>
                <a:latin typeface="Comic Sans MS" pitchFamily="66" charset="0"/>
              </a:rPr>
              <a:t>How Does the Diaphragm Work? </a:t>
            </a:r>
          </a:p>
          <a:p>
            <a:endParaRPr lang="en-US" sz="4000" b="1" u="sng" dirty="0" smtClean="0">
              <a:solidFill>
                <a:srgbClr val="FF0000"/>
              </a:solidFill>
              <a:latin typeface="Comic Sans MS" pitchFamily="66" charset="0"/>
            </a:endParaRPr>
          </a:p>
          <a:p>
            <a:r>
              <a:rPr lang="en-US" sz="3500" dirty="0" smtClean="0">
                <a:solidFill>
                  <a:srgbClr val="FF0000"/>
                </a:solidFill>
                <a:latin typeface="Comic Sans MS" pitchFamily="66" charset="0"/>
              </a:rPr>
              <a:t>1.  Diaphragms prevent pregnancy by 	keeping sperm from joining with an 	egg. In order to be as effective as 	possible, the diaphragm must be used 	with </a:t>
            </a:r>
            <a:r>
              <a:rPr lang="en-US" sz="3500" dirty="0" smtClean="0">
                <a:solidFill>
                  <a:srgbClr val="FF0000"/>
                </a:solidFill>
                <a:latin typeface="Comic Sans MS" pitchFamily="66" charset="0"/>
                <a:hlinkClick r:id="rId2"/>
              </a:rPr>
              <a:t>spermicide</a:t>
            </a:r>
            <a:r>
              <a:rPr lang="en-US" sz="3500" dirty="0" smtClean="0">
                <a:solidFill>
                  <a:srgbClr val="FF0000"/>
                </a:solidFill>
                <a:latin typeface="Comic Sans MS" pitchFamily="66" charset="0"/>
              </a:rPr>
              <a:t> cream, gel, or jelly.</a:t>
            </a:r>
          </a:p>
          <a:p>
            <a:r>
              <a:rPr lang="en-US" sz="3500" dirty="0" smtClean="0">
                <a:solidFill>
                  <a:srgbClr val="FF0000"/>
                </a:solidFill>
                <a:latin typeface="Comic Sans MS" pitchFamily="66" charset="0"/>
              </a:rPr>
              <a:t>2.  Diaphragms work in two ways:</a:t>
            </a:r>
            <a:br>
              <a:rPr lang="en-US" sz="3500" dirty="0" smtClean="0">
                <a:solidFill>
                  <a:srgbClr val="FF0000"/>
                </a:solidFill>
                <a:latin typeface="Comic Sans MS" pitchFamily="66" charset="0"/>
              </a:rPr>
            </a:br>
            <a:r>
              <a:rPr lang="en-US" sz="3500" dirty="0" smtClean="0">
                <a:solidFill>
                  <a:srgbClr val="FF0000"/>
                </a:solidFill>
                <a:latin typeface="Comic Sans MS" pitchFamily="66" charset="0"/>
              </a:rPr>
              <a:t>	</a:t>
            </a:r>
            <a:r>
              <a:rPr lang="en-US" sz="3500" dirty="0" err="1" smtClean="0">
                <a:solidFill>
                  <a:srgbClr val="FF0000"/>
                </a:solidFill>
                <a:latin typeface="Comic Sans MS" pitchFamily="66" charset="0"/>
              </a:rPr>
              <a:t>a.The</a:t>
            </a:r>
            <a:r>
              <a:rPr lang="en-US" sz="3500" dirty="0" smtClean="0">
                <a:solidFill>
                  <a:srgbClr val="FF0000"/>
                </a:solidFill>
                <a:latin typeface="Comic Sans MS" pitchFamily="66" charset="0"/>
              </a:rPr>
              <a:t> diaphragm blocks the opening 	to the </a:t>
            </a:r>
            <a:r>
              <a:rPr lang="en-US" sz="3500" dirty="0" smtClean="0">
                <a:solidFill>
                  <a:srgbClr val="FF0000"/>
                </a:solidFill>
                <a:latin typeface="Comic Sans MS" pitchFamily="66" charset="0"/>
                <a:hlinkClick r:id="rId3"/>
              </a:rPr>
              <a:t>uterus</a:t>
            </a:r>
            <a:r>
              <a:rPr lang="en-US" sz="3500" dirty="0" smtClean="0">
                <a:solidFill>
                  <a:srgbClr val="FF0000"/>
                </a:solidFill>
                <a:latin typeface="Comic Sans MS" pitchFamily="66" charset="0"/>
              </a:rPr>
              <a:t>. </a:t>
            </a:r>
          </a:p>
          <a:p>
            <a:r>
              <a:rPr lang="en-US" sz="3500" dirty="0" smtClean="0">
                <a:solidFill>
                  <a:srgbClr val="FF0000"/>
                </a:solidFill>
                <a:latin typeface="Comic Sans MS" pitchFamily="66" charset="0"/>
              </a:rPr>
              <a:t>	</a:t>
            </a:r>
            <a:r>
              <a:rPr lang="en-US" sz="3500" dirty="0" err="1" smtClean="0">
                <a:solidFill>
                  <a:srgbClr val="FF0000"/>
                </a:solidFill>
                <a:latin typeface="Comic Sans MS" pitchFamily="66" charset="0"/>
              </a:rPr>
              <a:t>b.The</a:t>
            </a:r>
            <a:r>
              <a:rPr lang="en-US" sz="3500" dirty="0" smtClean="0">
                <a:solidFill>
                  <a:srgbClr val="FF0000"/>
                </a:solidFill>
                <a:latin typeface="Comic Sans MS" pitchFamily="66" charset="0"/>
              </a:rPr>
              <a:t> spermicide stops sperm from 	moving.</a:t>
            </a:r>
            <a:endParaRPr lang="en-US" sz="3500" dirty="0">
              <a:solidFill>
                <a:srgbClr val="FF0000"/>
              </a:solidFill>
              <a:latin typeface="Comic Sans MS" pitchFamily="66" charset="0"/>
            </a:endParaRPr>
          </a:p>
        </p:txBody>
      </p:sp>
    </p:spTree>
    <p:extLst>
      <p:ext uri="{BB962C8B-B14F-4D97-AF65-F5344CB8AC3E}">
        <p14:creationId xmlns:p14="http://schemas.microsoft.com/office/powerpoint/2010/main" val="3811725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6" y="40341"/>
            <a:ext cx="9152965" cy="4939814"/>
          </a:xfrm>
          <a:prstGeom prst="rect">
            <a:avLst/>
          </a:prstGeom>
          <a:noFill/>
        </p:spPr>
        <p:txBody>
          <a:bodyPr wrap="square" rtlCol="0">
            <a:spAutoFit/>
          </a:bodyPr>
          <a:lstStyle/>
          <a:p>
            <a:r>
              <a:rPr lang="en-US" sz="3500" b="1" u="sng" dirty="0" smtClean="0">
                <a:solidFill>
                  <a:srgbClr val="FF0000"/>
                </a:solidFill>
                <a:latin typeface="Comic Sans MS" pitchFamily="66" charset="0"/>
              </a:rPr>
              <a:t>The Cervical Cap </a:t>
            </a:r>
          </a:p>
          <a:p>
            <a:endParaRPr lang="en-US" sz="3500" u="sng" dirty="0" smtClean="0">
              <a:solidFill>
                <a:srgbClr val="FF0000"/>
              </a:solidFill>
              <a:latin typeface="Comic Sans MS" pitchFamily="66" charset="0"/>
            </a:endParaRPr>
          </a:p>
          <a:p>
            <a:r>
              <a:rPr lang="en-US" sz="3500" dirty="0" smtClean="0">
                <a:solidFill>
                  <a:srgbClr val="FF0000"/>
                </a:solidFill>
                <a:latin typeface="Comic Sans MS" pitchFamily="66" charset="0"/>
              </a:rPr>
              <a:t>1.  A silicone cup inserted into the vagina 	to prevent pregnancy – reused.</a:t>
            </a:r>
          </a:p>
          <a:p>
            <a:r>
              <a:rPr lang="en-US" sz="3500" dirty="0" smtClean="0">
                <a:solidFill>
                  <a:srgbClr val="FF0000"/>
                </a:solidFill>
                <a:latin typeface="Comic Sans MS" pitchFamily="66" charset="0"/>
              </a:rPr>
              <a:t>2.  Safe, effective, and convenient </a:t>
            </a:r>
          </a:p>
          <a:p>
            <a:r>
              <a:rPr lang="en-US" sz="3500" dirty="0" smtClean="0">
                <a:solidFill>
                  <a:srgbClr val="FF0000"/>
                </a:solidFill>
                <a:latin typeface="Comic Sans MS" pitchFamily="66" charset="0"/>
              </a:rPr>
              <a:t>3.  Lasts for up to two years </a:t>
            </a:r>
          </a:p>
          <a:p>
            <a:pPr marL="514350" indent="-514350">
              <a:buAutoNum type="arabicPeriod" startAt="4"/>
            </a:pPr>
            <a:r>
              <a:rPr lang="en-US" sz="3500" dirty="0" smtClean="0">
                <a:solidFill>
                  <a:srgbClr val="FF0000"/>
                </a:solidFill>
                <a:latin typeface="Comic Sans MS" pitchFamily="66" charset="0"/>
              </a:rPr>
              <a:t>Costs about $60–$75</a:t>
            </a:r>
          </a:p>
          <a:p>
            <a:pPr marL="514350" indent="-514350">
              <a:buAutoNum type="arabicPeriod" startAt="4"/>
            </a:pPr>
            <a:r>
              <a:rPr lang="en-US" sz="3500" dirty="0">
                <a:solidFill>
                  <a:srgbClr val="FF0000"/>
                </a:solidFill>
                <a:latin typeface="Comic Sans MS" pitchFamily="66" charset="0"/>
              </a:rPr>
              <a:t> </a:t>
            </a:r>
            <a:r>
              <a:rPr lang="en-US" sz="3500" dirty="0" smtClean="0">
                <a:solidFill>
                  <a:srgbClr val="FF0000"/>
                </a:solidFill>
                <a:latin typeface="Comic Sans MS" pitchFamily="66" charset="0"/>
              </a:rPr>
              <a:t>Need a prescription.</a:t>
            </a:r>
          </a:p>
          <a:p>
            <a:endParaRPr lang="en-US" sz="3500" dirty="0">
              <a:solidFill>
                <a:srgbClr val="FF0000"/>
              </a:solidFill>
              <a:latin typeface="Comic Sans MS" pitchFamily="66"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670069"/>
            <a:ext cx="2859903" cy="2130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28" y="3706625"/>
            <a:ext cx="9049871" cy="2785378"/>
          </a:xfrm>
          <a:prstGeom prst="rect">
            <a:avLst/>
          </a:prstGeom>
          <a:noFill/>
        </p:spPr>
        <p:txBody>
          <a:bodyPr wrap="square" rtlCol="0">
            <a:spAutoFit/>
          </a:bodyPr>
          <a:lstStyle/>
          <a:p>
            <a:endParaRPr lang="en-US" sz="3500" b="1" dirty="0" smtClean="0">
              <a:solidFill>
                <a:srgbClr val="FF0000"/>
              </a:solidFill>
              <a:latin typeface="Comic Sans MS" pitchFamily="66" charset="0"/>
            </a:endParaRPr>
          </a:p>
          <a:p>
            <a:r>
              <a:rPr lang="en-US" sz="3500" b="1" u="sng" dirty="0" smtClean="0">
                <a:solidFill>
                  <a:srgbClr val="FF0000"/>
                </a:solidFill>
                <a:latin typeface="Comic Sans MS" pitchFamily="66" charset="0"/>
              </a:rPr>
              <a:t>What Is the Cervical Cap? </a:t>
            </a:r>
          </a:p>
          <a:p>
            <a:r>
              <a:rPr lang="en-US" sz="3500" dirty="0" smtClean="0">
                <a:solidFill>
                  <a:srgbClr val="FF0000"/>
                </a:solidFill>
                <a:latin typeface="Comic Sans MS" pitchFamily="66" charset="0"/>
              </a:rPr>
              <a:t>The cervical cap is a silicone cup shaped like a sailor's hat. You insert it into your vagina and over your </a:t>
            </a:r>
            <a:r>
              <a:rPr lang="en-US" sz="3500" dirty="0" smtClean="0">
                <a:solidFill>
                  <a:srgbClr val="FF0000"/>
                </a:solidFill>
                <a:latin typeface="Comic Sans MS" pitchFamily="66" charset="0"/>
                <a:hlinkClick r:id="rId3"/>
              </a:rPr>
              <a:t>cervix</a:t>
            </a:r>
            <a:r>
              <a:rPr lang="en-US" sz="3500" dirty="0" smtClean="0">
                <a:solidFill>
                  <a:srgbClr val="FF0000"/>
                </a:solidFill>
                <a:latin typeface="Comic Sans MS" pitchFamily="66" charset="0"/>
              </a:rPr>
              <a:t>.</a:t>
            </a:r>
            <a:endParaRPr lang="en-US" sz="3500" dirty="0">
              <a:solidFill>
                <a:srgbClr val="FF0000"/>
              </a:solidFill>
              <a:latin typeface="Comic Sans MS" pitchFamily="66" charset="0"/>
            </a:endParaRPr>
          </a:p>
        </p:txBody>
      </p:sp>
    </p:spTree>
    <p:extLst>
      <p:ext uri="{BB962C8B-B14F-4D97-AF65-F5344CB8AC3E}">
        <p14:creationId xmlns:p14="http://schemas.microsoft.com/office/powerpoint/2010/main" val="3904588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llustration showing the insertion of a cervical ca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89916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81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8991600" cy="6709529"/>
          </a:xfrm>
          <a:prstGeom prst="rect">
            <a:avLst/>
          </a:prstGeom>
          <a:noFill/>
        </p:spPr>
        <p:txBody>
          <a:bodyPr wrap="square" rtlCol="0">
            <a:spAutoFit/>
          </a:bodyPr>
          <a:lstStyle/>
          <a:p>
            <a:r>
              <a:rPr lang="en-US" sz="4000" b="1" u="sng" dirty="0" smtClean="0">
                <a:solidFill>
                  <a:srgbClr val="FF0000"/>
                </a:solidFill>
                <a:latin typeface="Comic Sans MS" pitchFamily="66" charset="0"/>
              </a:rPr>
              <a:t>How Does the Cervical Cap Work? </a:t>
            </a:r>
          </a:p>
          <a:p>
            <a:endParaRPr lang="en-US" sz="4000" b="1" u="sng" dirty="0" smtClean="0">
              <a:solidFill>
                <a:srgbClr val="FF0000"/>
              </a:solidFill>
              <a:latin typeface="Comic Sans MS" pitchFamily="66" charset="0"/>
            </a:endParaRPr>
          </a:p>
          <a:p>
            <a:r>
              <a:rPr lang="en-US" sz="3500" dirty="0" smtClean="0">
                <a:solidFill>
                  <a:srgbClr val="FF0000"/>
                </a:solidFill>
                <a:latin typeface="Comic Sans MS" pitchFamily="66" charset="0"/>
              </a:rPr>
              <a:t>1.  The cervical cap prevents pregnancy by 	keeping sperm from joining with an 	egg. In order to be as effective as 	possible, the cervical cap must be 	used with spermicide cream or jelly.</a:t>
            </a:r>
          </a:p>
          <a:p>
            <a:r>
              <a:rPr lang="en-US" sz="3500" dirty="0" smtClean="0">
                <a:solidFill>
                  <a:srgbClr val="FF0000"/>
                </a:solidFill>
                <a:latin typeface="Comic Sans MS" pitchFamily="66" charset="0"/>
              </a:rPr>
              <a:t>2.  The cap works in two ways:</a:t>
            </a:r>
            <a:br>
              <a:rPr lang="en-US" sz="3500" dirty="0" smtClean="0">
                <a:solidFill>
                  <a:srgbClr val="FF0000"/>
                </a:solidFill>
                <a:latin typeface="Comic Sans MS" pitchFamily="66" charset="0"/>
              </a:rPr>
            </a:br>
            <a:r>
              <a:rPr lang="en-US" sz="3500" dirty="0" smtClean="0">
                <a:solidFill>
                  <a:srgbClr val="FF0000"/>
                </a:solidFill>
                <a:latin typeface="Comic Sans MS" pitchFamily="66" charset="0"/>
              </a:rPr>
              <a:t>	</a:t>
            </a:r>
            <a:r>
              <a:rPr lang="en-US" sz="3500" dirty="0" err="1" smtClean="0">
                <a:solidFill>
                  <a:srgbClr val="FF0000"/>
                </a:solidFill>
                <a:latin typeface="Comic Sans MS" pitchFamily="66" charset="0"/>
              </a:rPr>
              <a:t>a.The</a:t>
            </a:r>
            <a:r>
              <a:rPr lang="en-US" sz="3500" dirty="0" smtClean="0">
                <a:solidFill>
                  <a:srgbClr val="FF0000"/>
                </a:solidFill>
                <a:latin typeface="Comic Sans MS" pitchFamily="66" charset="0"/>
              </a:rPr>
              <a:t> cervical cap blocks the opening 	to the </a:t>
            </a:r>
            <a:r>
              <a:rPr lang="en-US" sz="3500" dirty="0" smtClean="0">
                <a:solidFill>
                  <a:srgbClr val="FF0000"/>
                </a:solidFill>
                <a:latin typeface="Comic Sans MS" pitchFamily="66" charset="0"/>
                <a:hlinkClick r:id="rId2"/>
              </a:rPr>
              <a:t>uterus</a:t>
            </a:r>
            <a:r>
              <a:rPr lang="en-US" sz="3500" dirty="0" smtClean="0">
                <a:solidFill>
                  <a:srgbClr val="FF0000"/>
                </a:solidFill>
                <a:latin typeface="Comic Sans MS" pitchFamily="66" charset="0"/>
              </a:rPr>
              <a:t>. </a:t>
            </a:r>
          </a:p>
          <a:p>
            <a:r>
              <a:rPr lang="en-US" sz="3500" dirty="0" smtClean="0">
                <a:solidFill>
                  <a:srgbClr val="FF0000"/>
                </a:solidFill>
                <a:latin typeface="Comic Sans MS" pitchFamily="66" charset="0"/>
              </a:rPr>
              <a:t>	</a:t>
            </a:r>
            <a:r>
              <a:rPr lang="en-US" sz="3500" dirty="0" err="1" smtClean="0">
                <a:solidFill>
                  <a:srgbClr val="FF0000"/>
                </a:solidFill>
                <a:latin typeface="Comic Sans MS" pitchFamily="66" charset="0"/>
              </a:rPr>
              <a:t>b.The</a:t>
            </a:r>
            <a:r>
              <a:rPr lang="en-US" sz="3500" dirty="0" smtClean="0">
                <a:solidFill>
                  <a:srgbClr val="FF0000"/>
                </a:solidFill>
                <a:latin typeface="Comic Sans MS" pitchFamily="66" charset="0"/>
              </a:rPr>
              <a:t> </a:t>
            </a:r>
            <a:r>
              <a:rPr lang="en-US" sz="3500" dirty="0" smtClean="0">
                <a:solidFill>
                  <a:srgbClr val="FF0000"/>
                </a:solidFill>
                <a:latin typeface="Comic Sans MS" pitchFamily="66" charset="0"/>
                <a:hlinkClick r:id="rId3"/>
              </a:rPr>
              <a:t>spermicide</a:t>
            </a:r>
            <a:r>
              <a:rPr lang="en-US" sz="3500" dirty="0" smtClean="0">
                <a:solidFill>
                  <a:srgbClr val="FF0000"/>
                </a:solidFill>
                <a:latin typeface="Comic Sans MS" pitchFamily="66" charset="0"/>
              </a:rPr>
              <a:t> stops sperm from 	moving.</a:t>
            </a:r>
            <a:endParaRPr lang="en-US" sz="3500" dirty="0">
              <a:solidFill>
                <a:srgbClr val="FF0000"/>
              </a:solidFill>
              <a:latin typeface="Comic Sans MS" pitchFamily="66" charset="0"/>
            </a:endParaRPr>
          </a:p>
        </p:txBody>
      </p:sp>
    </p:spTree>
    <p:extLst>
      <p:ext uri="{BB962C8B-B14F-4D97-AF65-F5344CB8AC3E}">
        <p14:creationId xmlns:p14="http://schemas.microsoft.com/office/powerpoint/2010/main" val="2570502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8441"/>
            <a:ext cx="8839200" cy="5632311"/>
          </a:xfrm>
          <a:prstGeom prst="rect">
            <a:avLst/>
          </a:prstGeom>
          <a:noFill/>
        </p:spPr>
        <p:txBody>
          <a:bodyPr wrap="square" rtlCol="0">
            <a:spAutoFit/>
          </a:bodyPr>
          <a:lstStyle/>
          <a:p>
            <a:endParaRPr lang="en-US" sz="4000" b="1" u="sng" dirty="0" smtClean="0">
              <a:solidFill>
                <a:srgbClr val="FF0000"/>
              </a:solidFill>
              <a:latin typeface="Comic Sans MS" pitchFamily="66" charset="0"/>
            </a:endParaRPr>
          </a:p>
          <a:p>
            <a:r>
              <a:rPr lang="en-US" sz="4000" b="1" u="sng" dirty="0" smtClean="0">
                <a:solidFill>
                  <a:srgbClr val="FF0000"/>
                </a:solidFill>
                <a:latin typeface="Comic Sans MS" pitchFamily="66" charset="0"/>
              </a:rPr>
              <a:t>The Sponge </a:t>
            </a:r>
          </a:p>
          <a:p>
            <a:endParaRPr lang="en-US" sz="4000" u="sng" dirty="0" smtClean="0">
              <a:solidFill>
                <a:srgbClr val="FF0000"/>
              </a:solidFill>
              <a:latin typeface="Comic Sans MS" pitchFamily="66" charset="0"/>
            </a:endParaRPr>
          </a:p>
          <a:p>
            <a:r>
              <a:rPr lang="en-US" sz="4000" dirty="0" smtClean="0">
                <a:solidFill>
                  <a:srgbClr val="FF0000"/>
                </a:solidFill>
                <a:latin typeface="Comic Sans MS" pitchFamily="66" charset="0"/>
              </a:rPr>
              <a:t>1.  A foam sponge inserted into the 	vagina to prevent pregnancy </a:t>
            </a:r>
          </a:p>
          <a:p>
            <a:r>
              <a:rPr lang="en-US" sz="4000" dirty="0" smtClean="0">
                <a:solidFill>
                  <a:srgbClr val="FF0000"/>
                </a:solidFill>
                <a:latin typeface="Comic Sans MS" pitchFamily="66" charset="0"/>
              </a:rPr>
              <a:t>2.  Safe and convenient </a:t>
            </a:r>
          </a:p>
          <a:p>
            <a:r>
              <a:rPr lang="en-US" sz="4000" dirty="0" smtClean="0">
                <a:solidFill>
                  <a:srgbClr val="FF0000"/>
                </a:solidFill>
                <a:latin typeface="Comic Sans MS" pitchFamily="66" charset="0"/>
              </a:rPr>
              <a:t>3.  Easy to use </a:t>
            </a:r>
          </a:p>
          <a:p>
            <a:r>
              <a:rPr lang="en-US" sz="4000" dirty="0" smtClean="0">
                <a:solidFill>
                  <a:srgbClr val="FF0000"/>
                </a:solidFill>
                <a:latin typeface="Comic Sans MS" pitchFamily="66" charset="0"/>
              </a:rPr>
              <a:t>4.  Costs $9–$15 for a package of 	three sponges</a:t>
            </a:r>
            <a:endParaRPr lang="en-US" sz="4000" dirty="0">
              <a:solidFill>
                <a:srgbClr val="FF0000"/>
              </a:solidFill>
              <a:latin typeface="Comic Sans MS"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682"/>
            <a:ext cx="3124200" cy="2022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7419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llustration showing insertion of contraceptive spong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143"/>
            <a:ext cx="8991600" cy="6705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346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839200" cy="6632585"/>
          </a:xfrm>
          <a:prstGeom prst="rect">
            <a:avLst/>
          </a:prstGeom>
          <a:noFill/>
        </p:spPr>
        <p:txBody>
          <a:bodyPr wrap="square" rtlCol="0">
            <a:spAutoFit/>
          </a:bodyPr>
          <a:lstStyle/>
          <a:p>
            <a:r>
              <a:rPr lang="en-US" sz="4000" b="1" u="sng" dirty="0" smtClean="0">
                <a:solidFill>
                  <a:srgbClr val="FF0000"/>
                </a:solidFill>
                <a:latin typeface="Comic Sans MS" pitchFamily="66" charset="0"/>
              </a:rPr>
              <a:t>How Does the Sponge Work? </a:t>
            </a:r>
          </a:p>
          <a:p>
            <a:endParaRPr lang="en-US" sz="3500" b="1" u="sng" dirty="0" smtClean="0">
              <a:solidFill>
                <a:srgbClr val="FF0000"/>
              </a:solidFill>
              <a:latin typeface="Comic Sans MS" pitchFamily="66" charset="0"/>
            </a:endParaRPr>
          </a:p>
          <a:p>
            <a:r>
              <a:rPr lang="en-US" sz="3500" dirty="0" smtClean="0">
                <a:solidFill>
                  <a:srgbClr val="FF0000"/>
                </a:solidFill>
                <a:latin typeface="Comic Sans MS" pitchFamily="66" charset="0"/>
              </a:rPr>
              <a:t>1.  The sponge prevents pregnancy by 	keeping sperm from joining with an 	egg. </a:t>
            </a:r>
            <a:r>
              <a:rPr lang="en-US" sz="3500" b="1" u="sng" dirty="0" smtClean="0">
                <a:solidFill>
                  <a:srgbClr val="FF0000"/>
                </a:solidFill>
                <a:latin typeface="Comic Sans MS" pitchFamily="66" charset="0"/>
              </a:rPr>
              <a:t>It works in two ways:</a:t>
            </a:r>
          </a:p>
          <a:p>
            <a:r>
              <a:rPr lang="en-US" sz="3500" dirty="0" smtClean="0">
                <a:solidFill>
                  <a:srgbClr val="FF0000"/>
                </a:solidFill>
                <a:latin typeface="Comic Sans MS" pitchFamily="66" charset="0"/>
              </a:rPr>
              <a:t>2.  The sponge covers the </a:t>
            </a:r>
            <a:r>
              <a:rPr lang="en-US" sz="3500" dirty="0" smtClean="0">
                <a:solidFill>
                  <a:srgbClr val="FF0000"/>
                </a:solidFill>
                <a:latin typeface="Comic Sans MS" pitchFamily="66" charset="0"/>
                <a:hlinkClick r:id="rId2"/>
              </a:rPr>
              <a:t>cervix</a:t>
            </a:r>
            <a:r>
              <a:rPr lang="en-US" sz="3500" dirty="0" smtClean="0">
                <a:solidFill>
                  <a:srgbClr val="FF0000"/>
                </a:solidFill>
                <a:latin typeface="Comic Sans MS" pitchFamily="66" charset="0"/>
              </a:rPr>
              <a:t> and 	blocks sperm from entering the 	</a:t>
            </a:r>
            <a:r>
              <a:rPr lang="en-US" sz="3500" dirty="0" smtClean="0">
                <a:solidFill>
                  <a:srgbClr val="FF0000"/>
                </a:solidFill>
                <a:latin typeface="Comic Sans MS" pitchFamily="66" charset="0"/>
                <a:hlinkClick r:id="rId2"/>
              </a:rPr>
              <a:t>uterus</a:t>
            </a:r>
            <a:r>
              <a:rPr lang="en-US" sz="3500" dirty="0" smtClean="0">
                <a:solidFill>
                  <a:srgbClr val="FF0000"/>
                </a:solidFill>
                <a:latin typeface="Comic Sans MS" pitchFamily="66" charset="0"/>
              </a:rPr>
              <a:t>. </a:t>
            </a:r>
          </a:p>
          <a:p>
            <a:r>
              <a:rPr lang="en-US" sz="3500" dirty="0" smtClean="0">
                <a:solidFill>
                  <a:srgbClr val="FF0000"/>
                </a:solidFill>
                <a:latin typeface="Comic Sans MS" pitchFamily="66" charset="0"/>
              </a:rPr>
              <a:t>3.  The sponge also continuously releases 	a spermicide that keeps sperm from 	moving.</a:t>
            </a:r>
          </a:p>
          <a:p>
            <a:endParaRPr lang="en-US" sz="3500" dirty="0">
              <a:solidFill>
                <a:srgbClr val="FF0000"/>
              </a:solidFill>
              <a:latin typeface="Comic Sans MS" pitchFamily="66" charset="0"/>
            </a:endParaRPr>
          </a:p>
        </p:txBody>
      </p:sp>
    </p:spTree>
    <p:extLst>
      <p:ext uri="{BB962C8B-B14F-4D97-AF65-F5344CB8AC3E}">
        <p14:creationId xmlns:p14="http://schemas.microsoft.com/office/powerpoint/2010/main" val="2689607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58" y="58271"/>
            <a:ext cx="8955741" cy="6709529"/>
          </a:xfrm>
          <a:prstGeom prst="rect">
            <a:avLst/>
          </a:prstGeom>
          <a:noFill/>
        </p:spPr>
        <p:txBody>
          <a:bodyPr wrap="square" rtlCol="0">
            <a:spAutoFit/>
          </a:bodyPr>
          <a:lstStyle/>
          <a:p>
            <a:r>
              <a:rPr lang="en-US" sz="4000" b="1" u="sng" dirty="0" smtClean="0">
                <a:solidFill>
                  <a:srgbClr val="FF0000"/>
                </a:solidFill>
                <a:latin typeface="Comic Sans MS" pitchFamily="66" charset="0"/>
              </a:rPr>
              <a:t>Condoms </a:t>
            </a:r>
          </a:p>
          <a:p>
            <a:endParaRPr lang="en-US" sz="4000" u="sng" dirty="0" smtClean="0">
              <a:solidFill>
                <a:srgbClr val="FF0000"/>
              </a:solidFill>
              <a:latin typeface="Comic Sans MS" pitchFamily="66" charset="0"/>
            </a:endParaRPr>
          </a:p>
          <a:p>
            <a:r>
              <a:rPr lang="en-US" sz="3500" dirty="0" smtClean="0">
                <a:solidFill>
                  <a:srgbClr val="FF0000"/>
                </a:solidFill>
                <a:latin typeface="Comic Sans MS" pitchFamily="66" charset="0"/>
              </a:rPr>
              <a:t>1.  Worn on the penis </a:t>
            </a:r>
          </a:p>
          <a:p>
            <a:r>
              <a:rPr lang="en-US" sz="3500" dirty="0" smtClean="0">
                <a:solidFill>
                  <a:srgbClr val="FF0000"/>
                </a:solidFill>
                <a:latin typeface="Comic Sans MS" pitchFamily="66" charset="0"/>
              </a:rPr>
              <a:t>2.  Made of latex or plastic </a:t>
            </a:r>
          </a:p>
          <a:p>
            <a:r>
              <a:rPr lang="en-US" sz="3500" dirty="0" smtClean="0">
                <a:solidFill>
                  <a:srgbClr val="FF0000"/>
                </a:solidFill>
                <a:latin typeface="Comic Sans MS" pitchFamily="66" charset="0"/>
              </a:rPr>
              <a:t>3.  Prevent pregnancy and STI’s</a:t>
            </a:r>
          </a:p>
          <a:p>
            <a:r>
              <a:rPr lang="en-US" sz="3500" dirty="0" smtClean="0">
                <a:solidFill>
                  <a:srgbClr val="FF0000"/>
                </a:solidFill>
                <a:latin typeface="Comic Sans MS" pitchFamily="66" charset="0"/>
              </a:rPr>
              <a:t>4.  Can be used with another form of 	birth control for extra protection </a:t>
            </a:r>
          </a:p>
          <a:p>
            <a:r>
              <a:rPr lang="en-US" sz="3500" dirty="0" smtClean="0">
                <a:solidFill>
                  <a:srgbClr val="FF0000"/>
                </a:solidFill>
                <a:latin typeface="Comic Sans MS" pitchFamily="66" charset="0"/>
              </a:rPr>
              <a:t>5.  Can be used for vaginal, anal, or oral 	sex </a:t>
            </a:r>
          </a:p>
          <a:p>
            <a:r>
              <a:rPr lang="en-US" sz="3500" dirty="0" smtClean="0">
                <a:solidFill>
                  <a:srgbClr val="FF0000"/>
                </a:solidFill>
                <a:latin typeface="Comic Sans MS" pitchFamily="66" charset="0"/>
              </a:rPr>
              <a:t>6.  Safe, effective, and easy to get </a:t>
            </a:r>
          </a:p>
          <a:p>
            <a:r>
              <a:rPr lang="en-US" sz="3500" dirty="0" smtClean="0">
                <a:solidFill>
                  <a:srgbClr val="FF0000"/>
                </a:solidFill>
                <a:latin typeface="Comic Sans MS" pitchFamily="66" charset="0"/>
              </a:rPr>
              <a:t>7.  Cost about $1 each, but are sometimes 	available for free </a:t>
            </a:r>
            <a:endParaRPr lang="en-US" sz="3500" dirty="0">
              <a:solidFill>
                <a:srgbClr val="FF0000"/>
              </a:solidFill>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152400"/>
            <a:ext cx="2886634" cy="2150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864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967335"/>
            <a:ext cx="8686800" cy="3170099"/>
          </a:xfrm>
          <a:prstGeom prst="rect">
            <a:avLst/>
          </a:prstGeom>
        </p:spPr>
        <p:txBody>
          <a:bodyPr wrap="square">
            <a:spAutoFit/>
          </a:bodyPr>
          <a:lstStyle/>
          <a:p>
            <a:r>
              <a:rPr lang="en-US" sz="4000" dirty="0" smtClean="0">
                <a:solidFill>
                  <a:srgbClr val="FF0000"/>
                </a:solidFill>
                <a:latin typeface="Comic Sans MS" pitchFamily="66" charset="0"/>
              </a:rPr>
              <a:t>1.  A behavior that prevents   	pregnancy </a:t>
            </a:r>
          </a:p>
          <a:p>
            <a:r>
              <a:rPr lang="en-US" sz="4000" dirty="0" smtClean="0">
                <a:solidFill>
                  <a:srgbClr val="FF0000"/>
                </a:solidFill>
                <a:latin typeface="Comic Sans MS" pitchFamily="66" charset="0"/>
              </a:rPr>
              <a:t>2.  Prevents sexually transmitted 	infection </a:t>
            </a:r>
          </a:p>
          <a:p>
            <a:r>
              <a:rPr lang="en-US" sz="4000" dirty="0" smtClean="0">
                <a:solidFill>
                  <a:srgbClr val="FF0000"/>
                </a:solidFill>
                <a:latin typeface="Comic Sans MS" pitchFamily="66" charset="0"/>
              </a:rPr>
              <a:t>3.  Safe, easy, and convenient </a:t>
            </a:r>
            <a:endParaRPr lang="en-US" sz="4000" dirty="0">
              <a:solidFill>
                <a:srgbClr val="FF0000"/>
              </a:solidFill>
              <a:latin typeface="Comic Sans MS" pitchFamily="66" charset="0"/>
            </a:endParaRPr>
          </a:p>
        </p:txBody>
      </p:sp>
      <p:sp>
        <p:nvSpPr>
          <p:cNvPr id="3" name="TextBox 2"/>
          <p:cNvSpPr txBox="1"/>
          <p:nvPr/>
        </p:nvSpPr>
        <p:spPr>
          <a:xfrm>
            <a:off x="838200" y="990600"/>
            <a:ext cx="3799438" cy="923330"/>
          </a:xfrm>
          <a:prstGeom prst="rect">
            <a:avLst/>
          </a:prstGeom>
          <a:noFill/>
        </p:spPr>
        <p:txBody>
          <a:bodyPr wrap="none" rtlCol="0">
            <a:spAutoFit/>
          </a:bodyPr>
          <a:lstStyle/>
          <a:p>
            <a:r>
              <a:rPr lang="en-US" sz="5400" u="sng" dirty="0" smtClean="0">
                <a:solidFill>
                  <a:srgbClr val="FF0000"/>
                </a:solidFill>
                <a:latin typeface="Comic Sans MS" pitchFamily="66" charset="0"/>
              </a:rPr>
              <a:t>Abstinence</a:t>
            </a:r>
            <a:endParaRPr lang="en-US" sz="5400" u="sng" dirty="0">
              <a:solidFill>
                <a:srgbClr val="FF0000"/>
              </a:solidFill>
              <a:latin typeface="Comic Sans MS" pitchFamily="66" charset="0"/>
            </a:endParaRPr>
          </a:p>
        </p:txBody>
      </p:sp>
    </p:spTree>
    <p:extLst>
      <p:ext uri="{BB962C8B-B14F-4D97-AF65-F5344CB8AC3E}">
        <p14:creationId xmlns:p14="http://schemas.microsoft.com/office/powerpoint/2010/main" val="193045237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7235"/>
            <a:ext cx="8991600" cy="5632311"/>
          </a:xfrm>
          <a:prstGeom prst="rect">
            <a:avLst/>
          </a:prstGeom>
          <a:noFill/>
        </p:spPr>
        <p:txBody>
          <a:bodyPr wrap="square" rtlCol="0">
            <a:spAutoFit/>
          </a:bodyPr>
          <a:lstStyle/>
          <a:p>
            <a:r>
              <a:rPr lang="en-US" sz="4000" b="1" u="sng" dirty="0" smtClean="0">
                <a:solidFill>
                  <a:srgbClr val="FF0000"/>
                </a:solidFill>
                <a:latin typeface="Comic Sans MS" pitchFamily="66" charset="0"/>
              </a:rPr>
              <a:t>Female Condoms </a:t>
            </a:r>
          </a:p>
          <a:p>
            <a:endParaRPr lang="en-US" sz="4000" u="sng" dirty="0" smtClean="0">
              <a:solidFill>
                <a:srgbClr val="FF0000"/>
              </a:solidFill>
              <a:latin typeface="Comic Sans MS" pitchFamily="66" charset="0"/>
            </a:endParaRPr>
          </a:p>
          <a:p>
            <a:r>
              <a:rPr lang="en-US" sz="3500" dirty="0" smtClean="0">
                <a:solidFill>
                  <a:srgbClr val="FF0000"/>
                </a:solidFill>
                <a:latin typeface="Comic Sans MS" pitchFamily="66" charset="0"/>
              </a:rPr>
              <a:t>1.  A pouch inserted into the vagina to 	prevent pregnancy </a:t>
            </a:r>
          </a:p>
          <a:p>
            <a:r>
              <a:rPr lang="en-US" sz="3500" dirty="0" smtClean="0">
                <a:solidFill>
                  <a:srgbClr val="FF0000"/>
                </a:solidFill>
                <a:latin typeface="Comic Sans MS" pitchFamily="66" charset="0"/>
              </a:rPr>
              <a:t>2.  Reduces the risk of STI’s</a:t>
            </a:r>
          </a:p>
          <a:p>
            <a:r>
              <a:rPr lang="en-US" sz="3500" dirty="0" smtClean="0">
                <a:solidFill>
                  <a:srgbClr val="FF0000"/>
                </a:solidFill>
                <a:latin typeface="Comic Sans MS" pitchFamily="66" charset="0"/>
              </a:rPr>
              <a:t>3.  Can be used for vaginal and anal 	intercourse </a:t>
            </a:r>
          </a:p>
          <a:p>
            <a:r>
              <a:rPr lang="en-US" sz="3500" dirty="0" smtClean="0">
                <a:solidFill>
                  <a:srgbClr val="FF0000"/>
                </a:solidFill>
                <a:latin typeface="Comic Sans MS" pitchFamily="66" charset="0"/>
              </a:rPr>
              <a:t>4.  Safe, effective, and convenient </a:t>
            </a:r>
          </a:p>
          <a:p>
            <a:r>
              <a:rPr lang="en-US" sz="3500" dirty="0" smtClean="0">
                <a:solidFill>
                  <a:srgbClr val="FF0000"/>
                </a:solidFill>
                <a:latin typeface="Comic Sans MS" pitchFamily="66" charset="0"/>
              </a:rPr>
              <a:t>5.  Easy to get </a:t>
            </a:r>
          </a:p>
          <a:p>
            <a:r>
              <a:rPr lang="en-US" sz="3500" dirty="0" smtClean="0">
                <a:solidFill>
                  <a:srgbClr val="FF0000"/>
                </a:solidFill>
                <a:latin typeface="Comic Sans MS" pitchFamily="66" charset="0"/>
              </a:rPr>
              <a:t>6.  Cost about $4 each</a:t>
            </a:r>
            <a:endParaRPr lang="en-US" sz="3500" dirty="0">
              <a:solidFill>
                <a:srgbClr val="FF0000"/>
              </a:solidFill>
              <a:latin typeface="Comic Sans MS"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537862"/>
            <a:ext cx="3886200" cy="221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654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76" y="64978"/>
            <a:ext cx="9036424" cy="5940088"/>
          </a:xfrm>
          <a:prstGeom prst="rect">
            <a:avLst/>
          </a:prstGeom>
          <a:noFill/>
        </p:spPr>
        <p:txBody>
          <a:bodyPr wrap="square" rtlCol="0">
            <a:spAutoFit/>
          </a:bodyPr>
          <a:lstStyle/>
          <a:p>
            <a:endParaRPr lang="en-US" sz="4500" b="1" u="sng" dirty="0" smtClean="0">
              <a:solidFill>
                <a:srgbClr val="FF0000"/>
              </a:solidFill>
              <a:latin typeface="Comic Sans MS" pitchFamily="66" charset="0"/>
            </a:endParaRPr>
          </a:p>
          <a:p>
            <a:r>
              <a:rPr lang="en-US" sz="4500" b="1" u="sng" dirty="0" smtClean="0">
                <a:solidFill>
                  <a:srgbClr val="FF0000"/>
                </a:solidFill>
                <a:latin typeface="Comic Sans MS" pitchFamily="66" charset="0"/>
              </a:rPr>
              <a:t>The IUD </a:t>
            </a:r>
          </a:p>
          <a:p>
            <a:endParaRPr lang="en-US" sz="4500" u="sng" dirty="0" smtClean="0">
              <a:solidFill>
                <a:srgbClr val="FF0000"/>
              </a:solidFill>
              <a:latin typeface="Comic Sans MS" pitchFamily="66" charset="0"/>
            </a:endParaRPr>
          </a:p>
          <a:p>
            <a:r>
              <a:rPr lang="en-US" sz="3500" dirty="0" smtClean="0">
                <a:solidFill>
                  <a:srgbClr val="FF0000"/>
                </a:solidFill>
                <a:latin typeface="Comic Sans MS" pitchFamily="66" charset="0"/>
              </a:rPr>
              <a:t>1.  Small, "T-shaped" device inserted into 	the uterus to prevent pregnancy </a:t>
            </a:r>
          </a:p>
          <a:p>
            <a:r>
              <a:rPr lang="en-US" sz="3500" dirty="0" smtClean="0">
                <a:solidFill>
                  <a:srgbClr val="FF0000"/>
                </a:solidFill>
                <a:latin typeface="Comic Sans MS" pitchFamily="66" charset="0"/>
              </a:rPr>
              <a:t>2.  Safe, effective, and long lasting </a:t>
            </a:r>
          </a:p>
          <a:p>
            <a:r>
              <a:rPr lang="en-US" sz="3500" dirty="0" smtClean="0">
                <a:solidFill>
                  <a:srgbClr val="FF0000"/>
                </a:solidFill>
                <a:latin typeface="Comic Sans MS" pitchFamily="66" charset="0"/>
              </a:rPr>
              <a:t>3.  Must be inserted by a health care 	provider </a:t>
            </a:r>
          </a:p>
          <a:p>
            <a:r>
              <a:rPr lang="en-US" sz="3500" dirty="0" smtClean="0">
                <a:solidFill>
                  <a:srgbClr val="FF0000"/>
                </a:solidFill>
                <a:latin typeface="Comic Sans MS" pitchFamily="66" charset="0"/>
              </a:rPr>
              <a:t>4.  Costs between $500 and $1,000 up 	front, but lasts up to 12 year</a:t>
            </a:r>
            <a:endParaRPr lang="en-US" sz="3500" dirty="0">
              <a:solidFill>
                <a:srgbClr val="FF0000"/>
              </a:solidFill>
              <a:latin typeface="Comic Sans MS" pitchFamily="66"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7390"/>
            <a:ext cx="3581400" cy="2156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788" y="6248400"/>
            <a:ext cx="8686800" cy="369332"/>
          </a:xfrm>
          <a:prstGeom prst="rect">
            <a:avLst/>
          </a:prstGeom>
          <a:noFill/>
        </p:spPr>
        <p:txBody>
          <a:bodyPr wrap="square" rtlCol="0">
            <a:spAutoFit/>
          </a:bodyPr>
          <a:lstStyle/>
          <a:p>
            <a:r>
              <a:rPr lang="en-US" dirty="0" smtClean="0">
                <a:solidFill>
                  <a:srgbClr val="FF0000"/>
                </a:solidFill>
                <a:latin typeface="Comic Sans MS" pitchFamily="66" charset="0"/>
                <a:hlinkClick r:id="rId3"/>
              </a:rPr>
              <a:t>http://www.plannedparenthood.org/health-topics/birth-control/iud-4245.htm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3781964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llustration showing insertion of Mirena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79829"/>
            <a:ext cx="8851900" cy="664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258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991600" cy="6247864"/>
          </a:xfrm>
          <a:prstGeom prst="rect">
            <a:avLst/>
          </a:prstGeom>
          <a:noFill/>
        </p:spPr>
        <p:txBody>
          <a:bodyPr wrap="square" rtlCol="0">
            <a:spAutoFit/>
          </a:bodyPr>
          <a:lstStyle/>
          <a:p>
            <a:r>
              <a:rPr lang="en-US" sz="4000" b="1" u="sng" dirty="0" smtClean="0">
                <a:solidFill>
                  <a:srgbClr val="FF0000"/>
                </a:solidFill>
                <a:latin typeface="Comic Sans MS" pitchFamily="66" charset="0"/>
              </a:rPr>
              <a:t>Morning-After Pill </a:t>
            </a:r>
          </a:p>
          <a:p>
            <a:r>
              <a:rPr lang="en-US" sz="3000" b="1" dirty="0" smtClean="0">
                <a:solidFill>
                  <a:srgbClr val="FF0000"/>
                </a:solidFill>
                <a:latin typeface="Comic Sans MS" pitchFamily="66" charset="0"/>
              </a:rPr>
              <a:t>(Emergency Contraception) </a:t>
            </a:r>
          </a:p>
          <a:p>
            <a:endParaRPr lang="en-US" sz="3000" dirty="0" smtClean="0">
              <a:solidFill>
                <a:srgbClr val="FF0000"/>
              </a:solidFill>
              <a:latin typeface="Comic Sans MS" pitchFamily="66" charset="0"/>
            </a:endParaRPr>
          </a:p>
          <a:p>
            <a:r>
              <a:rPr lang="en-US" sz="3000" dirty="0" smtClean="0">
                <a:solidFill>
                  <a:srgbClr val="FF0000"/>
                </a:solidFill>
                <a:latin typeface="Comic Sans MS" pitchFamily="66" charset="0"/>
              </a:rPr>
              <a:t>1.  Birth control you can use to prevent 	pregnancy up to five days (120 hours) 	after unprotected sex </a:t>
            </a:r>
          </a:p>
          <a:p>
            <a:pPr marL="514350" indent="-514350">
              <a:buAutoNum type="arabicPeriod" startAt="2"/>
            </a:pPr>
            <a:r>
              <a:rPr lang="en-US" sz="3000" dirty="0" smtClean="0">
                <a:solidFill>
                  <a:srgbClr val="FF0000"/>
                </a:solidFill>
                <a:latin typeface="Comic Sans MS" pitchFamily="66" charset="0"/>
              </a:rPr>
              <a:t>Two kinds of emergency contraception </a:t>
            </a:r>
            <a:r>
              <a:rPr lang="en-US" sz="3000" dirty="0">
                <a:solidFill>
                  <a:srgbClr val="FF0000"/>
                </a:solidFill>
                <a:latin typeface="Comic Sans MS" pitchFamily="66" charset="0"/>
              </a:rPr>
              <a:t>— </a:t>
            </a:r>
            <a:r>
              <a:rPr lang="en-US" sz="3000" dirty="0" smtClean="0">
                <a:solidFill>
                  <a:srgbClr val="FF0000"/>
                </a:solidFill>
                <a:latin typeface="Comic Sans MS" pitchFamily="66" charset="0"/>
              </a:rPr>
              <a:t>	</a:t>
            </a:r>
          </a:p>
          <a:p>
            <a:r>
              <a:rPr lang="en-US" sz="3000" dirty="0">
                <a:solidFill>
                  <a:srgbClr val="FF0000"/>
                </a:solidFill>
                <a:latin typeface="Comic Sans MS" pitchFamily="66" charset="0"/>
              </a:rPr>
              <a:t>	</a:t>
            </a:r>
            <a:r>
              <a:rPr lang="en-US" sz="3000" dirty="0" smtClean="0">
                <a:solidFill>
                  <a:srgbClr val="FF0000"/>
                </a:solidFill>
                <a:latin typeface="Comic Sans MS" pitchFamily="66" charset="0"/>
              </a:rPr>
              <a:t>a.  morning-after </a:t>
            </a:r>
            <a:r>
              <a:rPr lang="en-US" sz="3000" dirty="0">
                <a:solidFill>
                  <a:srgbClr val="FF0000"/>
                </a:solidFill>
                <a:latin typeface="Comic Sans MS" pitchFamily="66" charset="0"/>
              </a:rPr>
              <a:t>pill </a:t>
            </a:r>
            <a:endParaRPr lang="en-US" sz="3000" dirty="0" smtClean="0">
              <a:solidFill>
                <a:srgbClr val="FF0000"/>
              </a:solidFill>
              <a:latin typeface="Comic Sans MS" pitchFamily="66" charset="0"/>
            </a:endParaRPr>
          </a:p>
          <a:p>
            <a:r>
              <a:rPr lang="en-US" sz="3000" dirty="0">
                <a:solidFill>
                  <a:srgbClr val="FF0000"/>
                </a:solidFill>
                <a:latin typeface="Comic Sans MS" pitchFamily="66" charset="0"/>
              </a:rPr>
              <a:t>	</a:t>
            </a:r>
            <a:r>
              <a:rPr lang="en-US" sz="3000" dirty="0" smtClean="0">
                <a:solidFill>
                  <a:srgbClr val="FF0000"/>
                </a:solidFill>
                <a:latin typeface="Comic Sans MS" pitchFamily="66" charset="0"/>
              </a:rPr>
              <a:t>b.  IUD </a:t>
            </a:r>
            <a:r>
              <a:rPr lang="en-US" sz="3000" dirty="0">
                <a:solidFill>
                  <a:srgbClr val="FF0000"/>
                </a:solidFill>
                <a:latin typeface="Comic Sans MS" pitchFamily="66" charset="0"/>
              </a:rPr>
              <a:t>insertion</a:t>
            </a:r>
            <a:r>
              <a:rPr lang="en-US" sz="3000" dirty="0" smtClean="0">
                <a:solidFill>
                  <a:srgbClr val="FF0000"/>
                </a:solidFill>
                <a:latin typeface="Comic Sans MS" pitchFamily="66" charset="0"/>
              </a:rPr>
              <a:t> </a:t>
            </a:r>
          </a:p>
          <a:p>
            <a:r>
              <a:rPr lang="en-US" sz="3000" dirty="0" smtClean="0">
                <a:solidFill>
                  <a:srgbClr val="FF0000"/>
                </a:solidFill>
                <a:latin typeface="Comic Sans MS" pitchFamily="66" charset="0"/>
              </a:rPr>
              <a:t>3.  Safe and effective </a:t>
            </a:r>
          </a:p>
          <a:p>
            <a:r>
              <a:rPr lang="en-US" sz="3000" dirty="0" smtClean="0">
                <a:solidFill>
                  <a:srgbClr val="FF0000"/>
                </a:solidFill>
                <a:latin typeface="Comic Sans MS" pitchFamily="66" charset="0"/>
              </a:rPr>
              <a:t>4.  Available at health centers and 	drugstores </a:t>
            </a:r>
          </a:p>
          <a:p>
            <a:r>
              <a:rPr lang="en-US" sz="3000" dirty="0" smtClean="0">
                <a:solidFill>
                  <a:srgbClr val="FF0000"/>
                </a:solidFill>
                <a:latin typeface="Comic Sans MS" pitchFamily="66" charset="0"/>
              </a:rPr>
              <a:t>5.  Costs vary from $10 to $70 for the morning-	after pill and up to $500 for IUD insertion</a:t>
            </a:r>
            <a:endParaRPr lang="en-US" sz="3000" dirty="0">
              <a:solidFill>
                <a:srgbClr val="FF0000"/>
              </a:solidFill>
              <a:latin typeface="Comic Sans MS" pitchFamily="66" charset="0"/>
            </a:endParaRPr>
          </a:p>
        </p:txBody>
      </p:sp>
    </p:spTree>
    <p:extLst>
      <p:ext uri="{BB962C8B-B14F-4D97-AF65-F5344CB8AC3E}">
        <p14:creationId xmlns:p14="http://schemas.microsoft.com/office/powerpoint/2010/main" val="522660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2" y="76200"/>
            <a:ext cx="8996082" cy="6632585"/>
          </a:xfrm>
          <a:prstGeom prst="rect">
            <a:avLst/>
          </a:prstGeom>
          <a:noFill/>
        </p:spPr>
        <p:txBody>
          <a:bodyPr wrap="square" rtlCol="0">
            <a:spAutoFit/>
          </a:bodyPr>
          <a:lstStyle/>
          <a:p>
            <a:r>
              <a:rPr lang="en-US" sz="3500" b="1" u="sng" dirty="0" smtClean="0">
                <a:solidFill>
                  <a:srgbClr val="FF0000"/>
                </a:solidFill>
                <a:latin typeface="Comic Sans MS" pitchFamily="66" charset="0"/>
              </a:rPr>
              <a:t>What Is the Morning-After Pill </a:t>
            </a:r>
          </a:p>
          <a:p>
            <a:r>
              <a:rPr lang="en-US" sz="3000" dirty="0" smtClean="0">
                <a:solidFill>
                  <a:srgbClr val="FF0000"/>
                </a:solidFill>
                <a:latin typeface="Comic Sans MS" pitchFamily="66" charset="0"/>
              </a:rPr>
              <a:t>1.  Emergency contraception is a safe and 	effective way to prevent pregnancy after 	unprotected intercourse. </a:t>
            </a:r>
          </a:p>
          <a:p>
            <a:r>
              <a:rPr lang="en-US" sz="3000" dirty="0" smtClean="0">
                <a:solidFill>
                  <a:srgbClr val="FF0000"/>
                </a:solidFill>
                <a:latin typeface="Comic Sans MS" pitchFamily="66" charset="0"/>
              </a:rPr>
              <a:t>2.  There are two kinds of emergency 	contraception:</a:t>
            </a:r>
          </a:p>
          <a:p>
            <a:r>
              <a:rPr lang="en-US" sz="3000" dirty="0" smtClean="0">
                <a:solidFill>
                  <a:srgbClr val="FF0000"/>
                </a:solidFill>
                <a:latin typeface="Comic Sans MS" pitchFamily="66" charset="0"/>
              </a:rPr>
              <a:t>	a. a pill, commonly called the morning-			after pill. The brand names of the 			morning-after pill are </a:t>
            </a:r>
            <a:r>
              <a:rPr lang="en-US" sz="3000" dirty="0" err="1" smtClean="0">
                <a:solidFill>
                  <a:srgbClr val="FF0000"/>
                </a:solidFill>
                <a:latin typeface="Comic Sans MS" pitchFamily="66" charset="0"/>
              </a:rPr>
              <a:t>ella</a:t>
            </a:r>
            <a:r>
              <a:rPr lang="en-US" sz="3000" dirty="0" smtClean="0">
                <a:solidFill>
                  <a:srgbClr val="FF0000"/>
                </a:solidFill>
                <a:latin typeface="Comic Sans MS" pitchFamily="66" charset="0"/>
              </a:rPr>
              <a:t>, Next 			Choice, and Plan B One-Step. </a:t>
            </a:r>
          </a:p>
          <a:p>
            <a:r>
              <a:rPr lang="en-US" sz="3000" dirty="0" smtClean="0">
                <a:solidFill>
                  <a:srgbClr val="FF0000"/>
                </a:solidFill>
                <a:latin typeface="Comic Sans MS" pitchFamily="66" charset="0"/>
              </a:rPr>
              <a:t>	b. </a:t>
            </a:r>
            <a:r>
              <a:rPr lang="en-US" sz="3000" dirty="0" err="1" smtClean="0">
                <a:solidFill>
                  <a:srgbClr val="FF0000"/>
                </a:solidFill>
                <a:latin typeface="Comic Sans MS" pitchFamily="66" charset="0"/>
              </a:rPr>
              <a:t>ParaGard</a:t>
            </a:r>
            <a:r>
              <a:rPr lang="en-US" sz="3000" dirty="0" smtClean="0">
                <a:solidFill>
                  <a:srgbClr val="FF0000"/>
                </a:solidFill>
                <a:latin typeface="Comic Sans MS" pitchFamily="66" charset="0"/>
              </a:rPr>
              <a:t> IUD insertion  </a:t>
            </a:r>
          </a:p>
          <a:p>
            <a:r>
              <a:rPr lang="en-US" sz="3000" dirty="0" smtClean="0">
                <a:solidFill>
                  <a:srgbClr val="FF0000"/>
                </a:solidFill>
                <a:latin typeface="Comic Sans MS" pitchFamily="66" charset="0"/>
              </a:rPr>
              <a:t>3.  Both kinds of emergency contraception can 	be used up to five days (120 hours) </a:t>
            </a:r>
            <a:r>
              <a:rPr lang="en-US" sz="3000" b="1" dirty="0" smtClean="0">
                <a:solidFill>
                  <a:srgbClr val="FF0000"/>
                </a:solidFill>
                <a:latin typeface="Comic Sans MS" pitchFamily="66" charset="0"/>
              </a:rPr>
              <a:t>after</a:t>
            </a:r>
            <a:r>
              <a:rPr lang="en-US" sz="3000" dirty="0" smtClean="0">
                <a:solidFill>
                  <a:srgbClr val="FF0000"/>
                </a:solidFill>
                <a:latin typeface="Comic Sans MS" pitchFamily="66" charset="0"/>
              </a:rPr>
              <a:t> 	unprotected intercourse.</a:t>
            </a:r>
            <a:endParaRPr lang="en-US" sz="3000" dirty="0">
              <a:solidFill>
                <a:srgbClr val="FF0000"/>
              </a:solidFill>
              <a:latin typeface="Comic Sans MS" pitchFamily="66" charset="0"/>
            </a:endParaRPr>
          </a:p>
        </p:txBody>
      </p:sp>
    </p:spTree>
    <p:extLst>
      <p:ext uri="{BB962C8B-B14F-4D97-AF65-F5344CB8AC3E}">
        <p14:creationId xmlns:p14="http://schemas.microsoft.com/office/powerpoint/2010/main" val="2316812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1584"/>
            <a:ext cx="9144000" cy="6909584"/>
          </a:xfrm>
          <a:prstGeom prst="rect">
            <a:avLst/>
          </a:prstGeom>
          <a:noFill/>
        </p:spPr>
        <p:txBody>
          <a:bodyPr wrap="square" rtlCol="0">
            <a:spAutoFit/>
          </a:bodyPr>
          <a:lstStyle/>
          <a:p>
            <a:r>
              <a:rPr lang="en-US" sz="3900" b="1" u="sng" dirty="0" smtClean="0">
                <a:solidFill>
                  <a:srgbClr val="FF0000"/>
                </a:solidFill>
                <a:latin typeface="Comic Sans MS" pitchFamily="66" charset="0"/>
              </a:rPr>
              <a:t>You may want to use the Morning-</a:t>
            </a:r>
            <a:r>
              <a:rPr lang="en-US" sz="3900" b="1" dirty="0" smtClean="0">
                <a:solidFill>
                  <a:srgbClr val="FF0000"/>
                </a:solidFill>
                <a:latin typeface="Comic Sans MS" pitchFamily="66" charset="0"/>
              </a:rPr>
              <a:t>			</a:t>
            </a:r>
            <a:r>
              <a:rPr lang="en-US" sz="3900" b="1" u="sng" dirty="0" smtClean="0">
                <a:solidFill>
                  <a:srgbClr val="FF0000"/>
                </a:solidFill>
                <a:latin typeface="Comic Sans MS" pitchFamily="66" charset="0"/>
              </a:rPr>
              <a:t>After Pill:</a:t>
            </a:r>
            <a:r>
              <a:rPr lang="en-US" sz="3200" dirty="0" smtClean="0">
                <a:solidFill>
                  <a:srgbClr val="FF0000"/>
                </a:solidFill>
                <a:latin typeface="Comic Sans MS" pitchFamily="66" charset="0"/>
              </a:rPr>
              <a:t/>
            </a:r>
            <a:br>
              <a:rPr lang="en-US" sz="3200" dirty="0" smtClean="0">
                <a:solidFill>
                  <a:srgbClr val="FF0000"/>
                </a:solidFill>
                <a:latin typeface="Comic Sans MS" pitchFamily="66" charset="0"/>
              </a:rPr>
            </a:br>
            <a:r>
              <a:rPr lang="en-US" sz="3200" dirty="0" smtClean="0">
                <a:solidFill>
                  <a:srgbClr val="FF0000"/>
                </a:solidFill>
                <a:latin typeface="Comic Sans MS" pitchFamily="66" charset="0"/>
              </a:rPr>
              <a:t>1.  The condom broke or slipped off</a:t>
            </a:r>
          </a:p>
          <a:p>
            <a:r>
              <a:rPr lang="en-US" sz="3200" dirty="0" smtClean="0">
                <a:solidFill>
                  <a:srgbClr val="FF0000"/>
                </a:solidFill>
                <a:latin typeface="Comic Sans MS" pitchFamily="66" charset="0"/>
              </a:rPr>
              <a:t>2.  You forgot to take your birth control 	pills, insert your ring, or apply your 	patch. </a:t>
            </a:r>
          </a:p>
          <a:p>
            <a:r>
              <a:rPr lang="en-US" sz="3200" dirty="0" smtClean="0">
                <a:solidFill>
                  <a:srgbClr val="FF0000"/>
                </a:solidFill>
                <a:latin typeface="Comic Sans MS" pitchFamily="66" charset="0"/>
              </a:rPr>
              <a:t>3.  Your diaphragm or cap slipped out of 	place, </a:t>
            </a:r>
          </a:p>
          <a:p>
            <a:r>
              <a:rPr lang="en-US" sz="3200" dirty="0" smtClean="0">
                <a:solidFill>
                  <a:srgbClr val="FF0000"/>
                </a:solidFill>
                <a:latin typeface="Comic Sans MS" pitchFamily="66" charset="0"/>
              </a:rPr>
              <a:t>4.  You miscalculated your "safe" days. </a:t>
            </a:r>
          </a:p>
          <a:p>
            <a:r>
              <a:rPr lang="en-US" sz="3200" dirty="0" smtClean="0">
                <a:solidFill>
                  <a:srgbClr val="FF0000"/>
                </a:solidFill>
                <a:latin typeface="Comic Sans MS" pitchFamily="66" charset="0"/>
              </a:rPr>
              <a:t>5.  He didn't pull out in time. </a:t>
            </a:r>
          </a:p>
          <a:p>
            <a:r>
              <a:rPr lang="en-US" sz="3200" dirty="0" smtClean="0">
                <a:solidFill>
                  <a:srgbClr val="FF0000"/>
                </a:solidFill>
                <a:latin typeface="Comic Sans MS" pitchFamily="66" charset="0"/>
              </a:rPr>
              <a:t>6.  You weren't using any birth control. </a:t>
            </a:r>
          </a:p>
          <a:p>
            <a:r>
              <a:rPr lang="en-US" sz="3200" dirty="0" smtClean="0">
                <a:solidFill>
                  <a:srgbClr val="FF0000"/>
                </a:solidFill>
                <a:latin typeface="Comic Sans MS" pitchFamily="66" charset="0"/>
              </a:rPr>
              <a:t>7.  You were forced to have unprotected 	vaginal sex. </a:t>
            </a:r>
            <a:endParaRPr lang="en-US" sz="3200" dirty="0">
              <a:solidFill>
                <a:srgbClr val="FF0000"/>
              </a:solidFill>
              <a:latin typeface="Comic Sans MS" pitchFamily="66" charset="0"/>
            </a:endParaRPr>
          </a:p>
        </p:txBody>
      </p:sp>
    </p:spTree>
    <p:extLst>
      <p:ext uri="{BB962C8B-B14F-4D97-AF65-F5344CB8AC3E}">
        <p14:creationId xmlns:p14="http://schemas.microsoft.com/office/powerpoint/2010/main" val="2372222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40252"/>
          </a:xfrm>
          <a:prstGeom prst="rect">
            <a:avLst/>
          </a:prstGeom>
          <a:noFill/>
        </p:spPr>
        <p:txBody>
          <a:bodyPr wrap="square" rtlCol="0">
            <a:spAutoFit/>
          </a:bodyPr>
          <a:lstStyle/>
          <a:p>
            <a:r>
              <a:rPr lang="en-US" sz="3400" b="1" u="sng" dirty="0" smtClean="0">
                <a:solidFill>
                  <a:srgbClr val="FF0000"/>
                </a:solidFill>
                <a:latin typeface="Comic Sans MS" pitchFamily="66" charset="0"/>
              </a:rPr>
              <a:t>Morning-After Pill:</a:t>
            </a:r>
          </a:p>
          <a:p>
            <a:r>
              <a:rPr lang="en-US" sz="3500" dirty="0" smtClean="0">
                <a:solidFill>
                  <a:srgbClr val="FF0000"/>
                </a:solidFill>
                <a:latin typeface="Comic Sans MS" pitchFamily="66" charset="0"/>
              </a:rPr>
              <a:t>1.  Both types of emergency contraception 	work by keeping a woman's ovaries 	from releasing eggs — </a:t>
            </a:r>
            <a:r>
              <a:rPr lang="en-US" sz="3500" dirty="0" smtClean="0">
                <a:solidFill>
                  <a:srgbClr val="FF0000"/>
                </a:solidFill>
                <a:latin typeface="Comic Sans MS" pitchFamily="66" charset="0"/>
                <a:hlinkClick r:id="rId2"/>
              </a:rPr>
              <a:t>ovulation</a:t>
            </a:r>
            <a:r>
              <a:rPr lang="en-US" sz="3500" dirty="0" smtClean="0">
                <a:solidFill>
                  <a:srgbClr val="FF0000"/>
                </a:solidFill>
                <a:latin typeface="Comic Sans MS" pitchFamily="66" charset="0"/>
              </a:rPr>
              <a:t>. 	Pregnancy cannot happen if there is no 	egg to join with </a:t>
            </a:r>
            <a:r>
              <a:rPr lang="en-US" sz="3500" dirty="0" smtClean="0">
                <a:solidFill>
                  <a:srgbClr val="FF0000"/>
                </a:solidFill>
                <a:latin typeface="Comic Sans MS" pitchFamily="66" charset="0"/>
                <a:hlinkClick r:id="rId2"/>
              </a:rPr>
              <a:t>sperm</a:t>
            </a:r>
            <a:r>
              <a:rPr lang="en-US" sz="3500" dirty="0" smtClean="0">
                <a:solidFill>
                  <a:srgbClr val="FF0000"/>
                </a:solidFill>
                <a:latin typeface="Comic Sans MS" pitchFamily="66" charset="0"/>
              </a:rPr>
              <a:t>. </a:t>
            </a:r>
          </a:p>
          <a:p>
            <a:r>
              <a:rPr lang="en-US" sz="3500" dirty="0" smtClean="0">
                <a:solidFill>
                  <a:srgbClr val="FF0000"/>
                </a:solidFill>
                <a:latin typeface="Comic Sans MS" pitchFamily="66" charset="0"/>
              </a:rPr>
              <a:t>2.  You might have also heard that the 	morning-after pill causes an abortion. 	But that's not true. The morning-	after pill is </a:t>
            </a:r>
            <a:r>
              <a:rPr lang="en-US" sz="3500" b="1" dirty="0" smtClean="0">
                <a:solidFill>
                  <a:srgbClr val="FF0000"/>
                </a:solidFill>
                <a:latin typeface="Comic Sans MS" pitchFamily="66" charset="0"/>
              </a:rPr>
              <a:t>not</a:t>
            </a:r>
            <a:r>
              <a:rPr lang="en-US" sz="3500" dirty="0" smtClean="0">
                <a:solidFill>
                  <a:srgbClr val="FF0000"/>
                </a:solidFill>
                <a:latin typeface="Comic Sans MS" pitchFamily="66" charset="0"/>
              </a:rPr>
              <a:t> the abortion pill. 	Emergency contraception is </a:t>
            </a:r>
            <a:r>
              <a:rPr lang="en-US" sz="3500" b="1" dirty="0" smtClean="0">
                <a:solidFill>
                  <a:srgbClr val="FF0000"/>
                </a:solidFill>
                <a:latin typeface="Comic Sans MS" pitchFamily="66" charset="0"/>
              </a:rPr>
              <a:t>birth 	control</a:t>
            </a:r>
            <a:r>
              <a:rPr lang="en-US" sz="3500" dirty="0" smtClean="0">
                <a:solidFill>
                  <a:srgbClr val="FF0000"/>
                </a:solidFill>
                <a:latin typeface="Comic Sans MS" pitchFamily="66" charset="0"/>
              </a:rPr>
              <a:t>, not </a:t>
            </a:r>
            <a:r>
              <a:rPr lang="en-US" sz="3500" dirty="0" smtClean="0">
                <a:solidFill>
                  <a:srgbClr val="FF0000"/>
                </a:solidFill>
                <a:latin typeface="Comic Sans MS" pitchFamily="66" charset="0"/>
                <a:hlinkClick r:id="rId3"/>
              </a:rPr>
              <a:t>abortion</a:t>
            </a:r>
            <a:r>
              <a:rPr lang="en-US" sz="3500" dirty="0" smtClean="0">
                <a:solidFill>
                  <a:srgbClr val="FF0000"/>
                </a:solidFill>
                <a:latin typeface="Comic Sans MS" pitchFamily="66" charset="0"/>
              </a:rPr>
              <a:t>.</a:t>
            </a:r>
            <a:endParaRPr lang="en-US" sz="3500" dirty="0">
              <a:solidFill>
                <a:srgbClr val="FF0000"/>
              </a:solidFill>
              <a:latin typeface="Comic Sans MS" pitchFamily="66" charset="0"/>
            </a:endParaRPr>
          </a:p>
        </p:txBody>
      </p:sp>
    </p:spTree>
    <p:extLst>
      <p:ext uri="{BB962C8B-B14F-4D97-AF65-F5344CB8AC3E}">
        <p14:creationId xmlns:p14="http://schemas.microsoft.com/office/powerpoint/2010/main" val="809804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929"/>
            <a:ext cx="9144000" cy="5632311"/>
          </a:xfrm>
          <a:prstGeom prst="rect">
            <a:avLst/>
          </a:prstGeom>
          <a:noFill/>
        </p:spPr>
        <p:txBody>
          <a:bodyPr wrap="square" rtlCol="0">
            <a:spAutoFit/>
          </a:bodyPr>
          <a:lstStyle/>
          <a:p>
            <a:r>
              <a:rPr lang="en-US" sz="4000" b="1" u="sng" dirty="0" smtClean="0">
                <a:solidFill>
                  <a:srgbClr val="FF0000"/>
                </a:solidFill>
                <a:latin typeface="Comic Sans MS" pitchFamily="66" charset="0"/>
              </a:rPr>
              <a:t>Withdrawal </a:t>
            </a:r>
            <a:endParaRPr lang="en-US" sz="4000" u="sng" dirty="0" smtClean="0">
              <a:solidFill>
                <a:srgbClr val="FF0000"/>
              </a:solidFill>
              <a:latin typeface="Comic Sans MS" pitchFamily="66" charset="0"/>
            </a:endParaRPr>
          </a:p>
          <a:p>
            <a:endParaRPr lang="en-US" sz="4000" dirty="0" smtClean="0">
              <a:solidFill>
                <a:srgbClr val="FF0000"/>
              </a:solidFill>
              <a:latin typeface="Comic Sans MS" pitchFamily="66" charset="0"/>
            </a:endParaRPr>
          </a:p>
          <a:p>
            <a:r>
              <a:rPr lang="en-US" sz="4000" dirty="0" smtClean="0">
                <a:solidFill>
                  <a:srgbClr val="FF0000"/>
                </a:solidFill>
                <a:latin typeface="Comic Sans MS" pitchFamily="66" charset="0"/>
              </a:rPr>
              <a:t>1.  Withdrawal is also called coitus 	</a:t>
            </a:r>
            <a:r>
              <a:rPr lang="en-US" sz="4000" dirty="0" err="1" smtClean="0">
                <a:solidFill>
                  <a:srgbClr val="FF0000"/>
                </a:solidFill>
                <a:latin typeface="Comic Sans MS" pitchFamily="66" charset="0"/>
              </a:rPr>
              <a:t>interruptus</a:t>
            </a:r>
            <a:r>
              <a:rPr lang="en-US" sz="4000" dirty="0" smtClean="0">
                <a:solidFill>
                  <a:srgbClr val="FF0000"/>
                </a:solidFill>
                <a:latin typeface="Comic Sans MS" pitchFamily="66" charset="0"/>
              </a:rPr>
              <a:t> or the "pull out 	method" </a:t>
            </a:r>
          </a:p>
          <a:p>
            <a:r>
              <a:rPr lang="en-US" sz="4000" dirty="0" smtClean="0">
                <a:solidFill>
                  <a:srgbClr val="FF0000"/>
                </a:solidFill>
                <a:latin typeface="Comic Sans MS" pitchFamily="66" charset="0"/>
              </a:rPr>
              <a:t>2.  Where the man takes his penis 	out of the vagina prior to 	ejaculation</a:t>
            </a:r>
          </a:p>
          <a:p>
            <a:r>
              <a:rPr lang="en-US" sz="4000" dirty="0" smtClean="0">
                <a:solidFill>
                  <a:srgbClr val="FF0000"/>
                </a:solidFill>
                <a:latin typeface="Comic Sans MS" pitchFamily="66" charset="0"/>
              </a:rPr>
              <a:t>3.  Safe, easy, and convenient</a:t>
            </a:r>
            <a:endParaRPr lang="en-US" sz="4000" dirty="0">
              <a:solidFill>
                <a:srgbClr val="FF0000"/>
              </a:solidFill>
              <a:latin typeface="Comic Sans MS" pitchFamily="66" charset="0"/>
            </a:endParaRPr>
          </a:p>
        </p:txBody>
      </p:sp>
    </p:spTree>
    <p:extLst>
      <p:ext uri="{BB962C8B-B14F-4D97-AF65-F5344CB8AC3E}">
        <p14:creationId xmlns:p14="http://schemas.microsoft.com/office/powerpoint/2010/main" val="334853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4401205"/>
          </a:xfrm>
          <a:prstGeom prst="rect">
            <a:avLst/>
          </a:prstGeom>
          <a:noFill/>
        </p:spPr>
        <p:txBody>
          <a:bodyPr wrap="square" rtlCol="0">
            <a:spAutoFit/>
          </a:bodyPr>
          <a:lstStyle/>
          <a:p>
            <a:r>
              <a:rPr lang="en-US" sz="4000" b="1" u="sng" dirty="0" smtClean="0">
                <a:solidFill>
                  <a:srgbClr val="FF0000"/>
                </a:solidFill>
                <a:latin typeface="Comic Sans MS" pitchFamily="66" charset="0"/>
              </a:rPr>
              <a:t>Vasectomy</a:t>
            </a:r>
          </a:p>
          <a:p>
            <a:endParaRPr lang="en-US" sz="4000" u="sng" dirty="0" smtClean="0">
              <a:solidFill>
                <a:srgbClr val="FF0000"/>
              </a:solidFill>
              <a:latin typeface="Comic Sans MS" pitchFamily="66" charset="0"/>
            </a:endParaRPr>
          </a:p>
          <a:p>
            <a:r>
              <a:rPr lang="en-US" sz="4000" dirty="0" smtClean="0">
                <a:solidFill>
                  <a:srgbClr val="FF0000"/>
                </a:solidFill>
                <a:latin typeface="Comic Sans MS" pitchFamily="66" charset="0"/>
              </a:rPr>
              <a:t>1.  Sterilization for men that 	prevents pregnancy </a:t>
            </a:r>
          </a:p>
          <a:p>
            <a:r>
              <a:rPr lang="en-US" sz="4000" dirty="0" smtClean="0">
                <a:solidFill>
                  <a:srgbClr val="FF0000"/>
                </a:solidFill>
                <a:latin typeface="Comic Sans MS" pitchFamily="66" charset="0"/>
              </a:rPr>
              <a:t>2.  Safe and effective </a:t>
            </a:r>
          </a:p>
          <a:p>
            <a:r>
              <a:rPr lang="en-US" sz="4000" dirty="0" smtClean="0">
                <a:solidFill>
                  <a:srgbClr val="FF0000"/>
                </a:solidFill>
                <a:latin typeface="Comic Sans MS" pitchFamily="66" charset="0"/>
              </a:rPr>
              <a:t>3.  Costs $350 to $1,000 </a:t>
            </a:r>
          </a:p>
          <a:p>
            <a:r>
              <a:rPr lang="en-US" sz="4000" dirty="0" smtClean="0">
                <a:solidFill>
                  <a:srgbClr val="FF0000"/>
                </a:solidFill>
                <a:latin typeface="Comic Sans MS" pitchFamily="66" charset="0"/>
              </a:rPr>
              <a:t>4.  Meant to be permanent</a:t>
            </a:r>
            <a:endParaRPr lang="en-US" sz="4000" dirty="0">
              <a:solidFill>
                <a:srgbClr val="FF0000"/>
              </a:solidFill>
              <a:latin typeface="Comic Sans MS" pitchFamily="66" charset="0"/>
            </a:endParaRPr>
          </a:p>
        </p:txBody>
      </p:sp>
      <p:sp>
        <p:nvSpPr>
          <p:cNvPr id="3" name="TextBox 2"/>
          <p:cNvSpPr txBox="1"/>
          <p:nvPr/>
        </p:nvSpPr>
        <p:spPr>
          <a:xfrm>
            <a:off x="228600" y="5562600"/>
            <a:ext cx="87630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2"/>
              </a:rPr>
              <a:t>http://www.plannedparenthood.org/health-topics/birth-control/vasectomy-4249.htm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
        <p:nvSpPr>
          <p:cNvPr id="4" name="TextBox 3"/>
          <p:cNvSpPr txBox="1"/>
          <p:nvPr/>
        </p:nvSpPr>
        <p:spPr>
          <a:xfrm>
            <a:off x="457200" y="5029200"/>
            <a:ext cx="5703806" cy="646331"/>
          </a:xfrm>
          <a:prstGeom prst="rect">
            <a:avLst/>
          </a:prstGeom>
          <a:noFill/>
        </p:spPr>
        <p:txBody>
          <a:bodyPr wrap="none" rtlCol="0">
            <a:spAutoFit/>
          </a:bodyPr>
          <a:lstStyle/>
          <a:p>
            <a:r>
              <a:rPr lang="en-US" dirty="0">
                <a:hlinkClick r:id="rId3"/>
              </a:rPr>
              <a:t>http://</a:t>
            </a:r>
            <a:r>
              <a:rPr lang="en-US" dirty="0" smtClean="0">
                <a:hlinkClick r:id="rId3"/>
              </a:rPr>
              <a:t>www.youtube.com/watch?v=whwmCbeYU1I</a:t>
            </a:r>
            <a:endParaRPr lang="en-US" dirty="0" smtClean="0"/>
          </a:p>
          <a:p>
            <a:endParaRPr lang="en-US" dirty="0"/>
          </a:p>
        </p:txBody>
      </p:sp>
    </p:spTree>
    <p:extLst>
      <p:ext uri="{BB962C8B-B14F-4D97-AF65-F5344CB8AC3E}">
        <p14:creationId xmlns:p14="http://schemas.microsoft.com/office/powerpoint/2010/main" val="1395668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76" y="0"/>
            <a:ext cx="9112624" cy="5016758"/>
          </a:xfrm>
          <a:prstGeom prst="rect">
            <a:avLst/>
          </a:prstGeom>
          <a:noFill/>
        </p:spPr>
        <p:txBody>
          <a:bodyPr wrap="square" rtlCol="0">
            <a:spAutoFit/>
          </a:bodyPr>
          <a:lstStyle/>
          <a:p>
            <a:endParaRPr lang="en-US" sz="4000" b="1" u="sng" dirty="0" smtClean="0">
              <a:solidFill>
                <a:srgbClr val="FF0000"/>
              </a:solidFill>
              <a:latin typeface="Comic Sans MS" pitchFamily="66" charset="0"/>
            </a:endParaRPr>
          </a:p>
          <a:p>
            <a:r>
              <a:rPr lang="en-US" sz="4000" b="1" u="sng" dirty="0" smtClean="0">
                <a:solidFill>
                  <a:srgbClr val="FF0000"/>
                </a:solidFill>
                <a:latin typeface="Comic Sans MS" pitchFamily="66" charset="0"/>
              </a:rPr>
              <a:t>Sterilization for Women </a:t>
            </a:r>
          </a:p>
          <a:p>
            <a:r>
              <a:rPr lang="en-US" sz="4000" b="1" dirty="0" smtClean="0">
                <a:solidFill>
                  <a:srgbClr val="FF0000"/>
                </a:solidFill>
                <a:latin typeface="Comic Sans MS" pitchFamily="66" charset="0"/>
              </a:rPr>
              <a:t>	(Tubal Ligation)</a:t>
            </a:r>
          </a:p>
          <a:p>
            <a:endParaRPr lang="en-US" sz="4000" dirty="0" smtClean="0">
              <a:solidFill>
                <a:srgbClr val="FF0000"/>
              </a:solidFill>
              <a:latin typeface="Comic Sans MS" pitchFamily="66" charset="0"/>
            </a:endParaRPr>
          </a:p>
          <a:p>
            <a:r>
              <a:rPr lang="en-US" sz="4000" dirty="0" smtClean="0">
                <a:solidFill>
                  <a:srgbClr val="FF0000"/>
                </a:solidFill>
                <a:latin typeface="Comic Sans MS" pitchFamily="66" charset="0"/>
              </a:rPr>
              <a:t>1.  Surgery that prevents pregnancy </a:t>
            </a:r>
          </a:p>
          <a:p>
            <a:r>
              <a:rPr lang="en-US" sz="4000" dirty="0" smtClean="0">
                <a:solidFill>
                  <a:srgbClr val="FF0000"/>
                </a:solidFill>
                <a:latin typeface="Comic Sans MS" pitchFamily="66" charset="0"/>
              </a:rPr>
              <a:t>2.  Safe and highly effective </a:t>
            </a:r>
          </a:p>
          <a:p>
            <a:r>
              <a:rPr lang="en-US" sz="4000" dirty="0" smtClean="0">
                <a:solidFill>
                  <a:srgbClr val="FF0000"/>
                </a:solidFill>
                <a:latin typeface="Comic Sans MS" pitchFamily="66" charset="0"/>
              </a:rPr>
              <a:t>3.  Costs between $1,500 and $6,000 </a:t>
            </a:r>
          </a:p>
          <a:p>
            <a:r>
              <a:rPr lang="en-US" sz="4000" dirty="0" smtClean="0">
                <a:solidFill>
                  <a:srgbClr val="FF0000"/>
                </a:solidFill>
                <a:latin typeface="Comic Sans MS" pitchFamily="66" charset="0"/>
              </a:rPr>
              <a:t>4.  Meant to be permanent</a:t>
            </a:r>
            <a:endParaRPr lang="en-US" sz="4000" dirty="0">
              <a:solidFill>
                <a:srgbClr val="FF0000"/>
              </a:solidFill>
              <a:latin typeface="Comic Sans MS" pitchFamily="66" charset="0"/>
            </a:endParaRPr>
          </a:p>
        </p:txBody>
      </p:sp>
      <p:sp>
        <p:nvSpPr>
          <p:cNvPr id="3" name="TextBox 2"/>
          <p:cNvSpPr txBox="1"/>
          <p:nvPr/>
        </p:nvSpPr>
        <p:spPr>
          <a:xfrm>
            <a:off x="0" y="5943600"/>
            <a:ext cx="89154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2"/>
              </a:rPr>
              <a:t>http://www.plannedparenthood.org/health-topics/birth-control/sterilization-women-4248.htm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
        <p:nvSpPr>
          <p:cNvPr id="4" name="TextBox 3"/>
          <p:cNvSpPr txBox="1"/>
          <p:nvPr/>
        </p:nvSpPr>
        <p:spPr>
          <a:xfrm>
            <a:off x="228600" y="5334000"/>
            <a:ext cx="5370381" cy="646331"/>
          </a:xfrm>
          <a:prstGeom prst="rect">
            <a:avLst/>
          </a:prstGeom>
          <a:noFill/>
        </p:spPr>
        <p:txBody>
          <a:bodyPr wrap="none" rtlCol="0">
            <a:spAutoFit/>
          </a:bodyPr>
          <a:lstStyle/>
          <a:p>
            <a:r>
              <a:rPr lang="en-US" dirty="0">
                <a:hlinkClick r:id="rId3"/>
              </a:rPr>
              <a:t>http://www.youtube.com/watch?v=GxRJH2f--</a:t>
            </a:r>
            <a:r>
              <a:rPr lang="en-US" dirty="0" smtClean="0">
                <a:hlinkClick r:id="rId3"/>
              </a:rPr>
              <a:t>P0</a:t>
            </a:r>
            <a:endParaRPr lang="en-US" dirty="0" smtClean="0"/>
          </a:p>
          <a:p>
            <a:endParaRPr lang="en-US" dirty="0"/>
          </a:p>
        </p:txBody>
      </p:sp>
    </p:spTree>
    <p:extLst>
      <p:ext uri="{BB962C8B-B14F-4D97-AF65-F5344CB8AC3E}">
        <p14:creationId xmlns:p14="http://schemas.microsoft.com/office/powerpoint/2010/main" val="3484890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 y="152400"/>
            <a:ext cx="8991600" cy="5801588"/>
          </a:xfrm>
          <a:prstGeom prst="rect">
            <a:avLst/>
          </a:prstGeom>
          <a:noFill/>
        </p:spPr>
        <p:txBody>
          <a:bodyPr wrap="square" rtlCol="0">
            <a:spAutoFit/>
          </a:bodyPr>
          <a:lstStyle/>
          <a:p>
            <a:endParaRPr lang="en-US" sz="4000" b="1" u="sng" dirty="0" smtClean="0">
              <a:solidFill>
                <a:srgbClr val="FF0000"/>
              </a:solidFill>
              <a:latin typeface="Comic Sans MS" pitchFamily="66" charset="0"/>
            </a:endParaRPr>
          </a:p>
          <a:p>
            <a:endParaRPr lang="en-US" sz="4000" b="1" u="sng" dirty="0" smtClean="0">
              <a:solidFill>
                <a:srgbClr val="FF0000"/>
              </a:solidFill>
              <a:latin typeface="Comic Sans MS" pitchFamily="66" charset="0"/>
            </a:endParaRPr>
          </a:p>
          <a:p>
            <a:r>
              <a:rPr lang="en-US" sz="4000" b="1" u="sng" dirty="0" smtClean="0">
                <a:solidFill>
                  <a:srgbClr val="FF0000"/>
                </a:solidFill>
                <a:latin typeface="Comic Sans MS" pitchFamily="66" charset="0"/>
              </a:rPr>
              <a:t>Birth Control Pills </a:t>
            </a:r>
          </a:p>
          <a:p>
            <a:endParaRPr lang="en-US" sz="4000" u="sng" dirty="0" smtClean="0">
              <a:solidFill>
                <a:srgbClr val="FF0000"/>
              </a:solidFill>
              <a:latin typeface="Comic Sans MS" pitchFamily="66" charset="0"/>
            </a:endParaRPr>
          </a:p>
          <a:p>
            <a:r>
              <a:rPr lang="en-US" sz="3500" dirty="0" smtClean="0">
                <a:solidFill>
                  <a:srgbClr val="FF0000"/>
                </a:solidFill>
                <a:latin typeface="Comic Sans MS" pitchFamily="66" charset="0"/>
              </a:rPr>
              <a:t>1.  Take a pill each day to prevent 	pregnancy </a:t>
            </a:r>
          </a:p>
          <a:p>
            <a:r>
              <a:rPr lang="en-US" sz="3500" dirty="0" smtClean="0">
                <a:solidFill>
                  <a:srgbClr val="FF0000"/>
                </a:solidFill>
                <a:latin typeface="Comic Sans MS" pitchFamily="66" charset="0"/>
              </a:rPr>
              <a:t>2.  Safe, effective, and convenient </a:t>
            </a:r>
          </a:p>
          <a:p>
            <a:r>
              <a:rPr lang="en-US" sz="3500" dirty="0" smtClean="0">
                <a:solidFill>
                  <a:srgbClr val="FF0000"/>
                </a:solidFill>
                <a:latin typeface="Comic Sans MS" pitchFamily="66" charset="0"/>
              </a:rPr>
              <a:t>3.  Easy to get with a prescription </a:t>
            </a:r>
          </a:p>
          <a:p>
            <a:r>
              <a:rPr lang="en-US" sz="3500" dirty="0" smtClean="0">
                <a:solidFill>
                  <a:srgbClr val="FF0000"/>
                </a:solidFill>
                <a:latin typeface="Comic Sans MS" pitchFamily="66" charset="0"/>
              </a:rPr>
              <a:t>4.  Cost about $15–$50 each month</a:t>
            </a:r>
          </a:p>
          <a:p>
            <a:endParaRPr lang="en-US" sz="3600" dirty="0">
              <a:solidFill>
                <a:srgbClr val="FF0000"/>
              </a:solidFill>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7625"/>
            <a:ext cx="2993571"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55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0"/>
            <a:ext cx="87630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2"/>
              </a:rPr>
              <a:t>http://www.plannedparenthood.org/health-topics/birth-control/birth-control-shot-depo-provera-4242.htm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
        <p:nvSpPr>
          <p:cNvPr id="3" name="TextBox 2"/>
          <p:cNvSpPr txBox="1"/>
          <p:nvPr/>
        </p:nvSpPr>
        <p:spPr>
          <a:xfrm>
            <a:off x="0" y="304800"/>
            <a:ext cx="8915400" cy="5632311"/>
          </a:xfrm>
          <a:prstGeom prst="rect">
            <a:avLst/>
          </a:prstGeom>
          <a:noFill/>
        </p:spPr>
        <p:txBody>
          <a:bodyPr wrap="square" rtlCol="0">
            <a:spAutoFit/>
          </a:bodyPr>
          <a:lstStyle/>
          <a:p>
            <a:r>
              <a:rPr lang="en-US" sz="4000" b="1" u="sng" dirty="0" smtClean="0">
                <a:solidFill>
                  <a:srgbClr val="FF0000"/>
                </a:solidFill>
                <a:latin typeface="Comic Sans MS" pitchFamily="66" charset="0"/>
              </a:rPr>
              <a:t>Birth Control Shot </a:t>
            </a:r>
          </a:p>
          <a:p>
            <a:r>
              <a:rPr lang="en-US" sz="4000" dirty="0" smtClean="0">
                <a:solidFill>
                  <a:srgbClr val="FF0000"/>
                </a:solidFill>
                <a:latin typeface="Comic Sans MS" pitchFamily="66" charset="0"/>
              </a:rPr>
              <a:t>  (Depo-Provera)</a:t>
            </a:r>
          </a:p>
          <a:p>
            <a:r>
              <a:rPr lang="en-US" sz="4000" dirty="0" smtClean="0">
                <a:solidFill>
                  <a:srgbClr val="FF0000"/>
                </a:solidFill>
                <a:latin typeface="Comic Sans MS" pitchFamily="66" charset="0"/>
              </a:rPr>
              <a:t>1.  A shot in the arm that prevents 	pregnancy </a:t>
            </a:r>
          </a:p>
          <a:p>
            <a:r>
              <a:rPr lang="en-US" sz="4000" dirty="0" smtClean="0">
                <a:solidFill>
                  <a:srgbClr val="FF0000"/>
                </a:solidFill>
                <a:latin typeface="Comic Sans MS" pitchFamily="66" charset="0"/>
              </a:rPr>
              <a:t>2.  Safe, effective, and convenient </a:t>
            </a:r>
          </a:p>
          <a:p>
            <a:r>
              <a:rPr lang="en-US" sz="4000" dirty="0" smtClean="0">
                <a:solidFill>
                  <a:srgbClr val="FF0000"/>
                </a:solidFill>
                <a:latin typeface="Comic Sans MS" pitchFamily="66" charset="0"/>
              </a:rPr>
              <a:t>3.  Easy to get with a prescription </a:t>
            </a:r>
          </a:p>
          <a:p>
            <a:r>
              <a:rPr lang="en-US" sz="4000" dirty="0" smtClean="0">
                <a:solidFill>
                  <a:srgbClr val="FF0000"/>
                </a:solidFill>
                <a:latin typeface="Comic Sans MS" pitchFamily="66" charset="0"/>
              </a:rPr>
              <a:t>4.  Lasts for three months </a:t>
            </a:r>
          </a:p>
          <a:p>
            <a:r>
              <a:rPr lang="en-US" sz="4000" dirty="0" smtClean="0">
                <a:solidFill>
                  <a:srgbClr val="FF0000"/>
                </a:solidFill>
                <a:latin typeface="Comic Sans MS" pitchFamily="66" charset="0"/>
              </a:rPr>
              <a:t>5.  Costs $35–$75 per injection, 	plus any exam fees</a:t>
            </a:r>
            <a:endParaRPr lang="en-US" sz="4000" dirty="0">
              <a:solidFill>
                <a:srgbClr val="FF0000"/>
              </a:solidFill>
              <a:latin typeface="Comic Sans MS" pitchFamily="66"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9524"/>
            <a:ext cx="23622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86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341" y="365357"/>
            <a:ext cx="9175376" cy="5016758"/>
          </a:xfrm>
          <a:prstGeom prst="rect">
            <a:avLst/>
          </a:prstGeom>
          <a:noFill/>
        </p:spPr>
        <p:txBody>
          <a:bodyPr wrap="square" rtlCol="0">
            <a:spAutoFit/>
          </a:bodyPr>
          <a:lstStyle/>
          <a:p>
            <a:r>
              <a:rPr lang="en-US" sz="3500" b="1" dirty="0" smtClean="0">
                <a:solidFill>
                  <a:srgbClr val="FF0000"/>
                </a:solidFill>
                <a:latin typeface="Comic Sans MS" pitchFamily="66" charset="0"/>
              </a:rPr>
              <a:t>		</a:t>
            </a:r>
            <a:r>
              <a:rPr lang="en-US" sz="4000" b="1" u="sng" dirty="0" smtClean="0">
                <a:solidFill>
                  <a:srgbClr val="FF0000"/>
                </a:solidFill>
                <a:latin typeface="Comic Sans MS" pitchFamily="66" charset="0"/>
              </a:rPr>
              <a:t>Birth Control Implant</a:t>
            </a:r>
          </a:p>
          <a:p>
            <a:r>
              <a:rPr lang="en-US" sz="3500" b="1" dirty="0" smtClean="0">
                <a:solidFill>
                  <a:srgbClr val="FF0000"/>
                </a:solidFill>
                <a:latin typeface="Comic Sans MS" pitchFamily="66" charset="0"/>
              </a:rPr>
              <a:t> 			   (Norplant)</a:t>
            </a:r>
          </a:p>
          <a:p>
            <a:r>
              <a:rPr lang="en-US" sz="3500" dirty="0" smtClean="0">
                <a:solidFill>
                  <a:srgbClr val="FF0000"/>
                </a:solidFill>
                <a:latin typeface="Comic Sans MS" pitchFamily="66" charset="0"/>
              </a:rPr>
              <a:t>1.  A matchstick-sized rod that is inserted 	in the arm to prevent pregnancy </a:t>
            </a:r>
          </a:p>
          <a:p>
            <a:r>
              <a:rPr lang="en-US" sz="3500" dirty="0" smtClean="0">
                <a:solidFill>
                  <a:srgbClr val="FF0000"/>
                </a:solidFill>
                <a:latin typeface="Comic Sans MS" pitchFamily="66" charset="0"/>
              </a:rPr>
              <a:t>2.  Safe, effective, and convenient </a:t>
            </a:r>
          </a:p>
          <a:p>
            <a:r>
              <a:rPr lang="en-US" sz="3500" dirty="0" smtClean="0">
                <a:solidFill>
                  <a:srgbClr val="FF0000"/>
                </a:solidFill>
                <a:latin typeface="Comic Sans MS" pitchFamily="66" charset="0"/>
              </a:rPr>
              <a:t>3.  Must be inserted by a health care 	provider </a:t>
            </a:r>
          </a:p>
          <a:p>
            <a:pPr marL="514350" indent="-514350">
              <a:buAutoNum type="arabicPeriod" startAt="4"/>
            </a:pPr>
            <a:r>
              <a:rPr lang="en-US" sz="3500" dirty="0" smtClean="0">
                <a:solidFill>
                  <a:srgbClr val="FF0000"/>
                </a:solidFill>
                <a:latin typeface="Comic Sans MS" pitchFamily="66" charset="0"/>
              </a:rPr>
              <a:t>Costs between $400 and $800 up 	front, but lasts up to three years</a:t>
            </a:r>
            <a:endParaRPr lang="en-US" dirty="0" smtClean="0">
              <a:solidFill>
                <a:srgbClr val="FF0000"/>
              </a:solidFill>
              <a:latin typeface="Comic Sans MS" pitchFamily="66" charset="0"/>
            </a:endParaRPr>
          </a:p>
        </p:txBody>
      </p:sp>
      <p:sp>
        <p:nvSpPr>
          <p:cNvPr id="4" name="TextBox 3"/>
          <p:cNvSpPr txBox="1"/>
          <p:nvPr/>
        </p:nvSpPr>
        <p:spPr>
          <a:xfrm>
            <a:off x="381000" y="5943600"/>
            <a:ext cx="86106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2"/>
              </a:rPr>
              <a:t>http://www.plannedparenthood.org/health-topics/birth-control/birth-control-implant-implanon-4243.htm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2865812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6478697"/>
          </a:xfrm>
          <a:prstGeom prst="rect">
            <a:avLst/>
          </a:prstGeom>
          <a:noFill/>
        </p:spPr>
        <p:txBody>
          <a:bodyPr wrap="square" rtlCol="0">
            <a:spAutoFit/>
          </a:bodyPr>
          <a:lstStyle/>
          <a:p>
            <a:endParaRPr lang="en-US" sz="4500" b="1" u="sng" dirty="0" smtClean="0">
              <a:solidFill>
                <a:srgbClr val="FF0000"/>
              </a:solidFill>
              <a:latin typeface="Comic Sans MS" pitchFamily="66" charset="0"/>
            </a:endParaRPr>
          </a:p>
          <a:p>
            <a:r>
              <a:rPr lang="en-US" sz="4500" b="1" u="sng" dirty="0" smtClean="0">
                <a:solidFill>
                  <a:srgbClr val="FF0000"/>
                </a:solidFill>
                <a:latin typeface="Comic Sans MS" pitchFamily="66" charset="0"/>
              </a:rPr>
              <a:t>Vaginal Ring </a:t>
            </a:r>
          </a:p>
          <a:p>
            <a:r>
              <a:rPr lang="en-US" sz="4500" dirty="0" smtClean="0">
                <a:solidFill>
                  <a:srgbClr val="FF0000"/>
                </a:solidFill>
                <a:latin typeface="Comic Sans MS" pitchFamily="66" charset="0"/>
              </a:rPr>
              <a:t> (</a:t>
            </a:r>
            <a:r>
              <a:rPr lang="en-US" sz="4500" dirty="0" err="1" smtClean="0">
                <a:solidFill>
                  <a:srgbClr val="FF0000"/>
                </a:solidFill>
                <a:latin typeface="Comic Sans MS" pitchFamily="66" charset="0"/>
              </a:rPr>
              <a:t>Nuva</a:t>
            </a:r>
            <a:r>
              <a:rPr lang="en-US" sz="4500" dirty="0" smtClean="0">
                <a:solidFill>
                  <a:srgbClr val="FF0000"/>
                </a:solidFill>
                <a:latin typeface="Comic Sans MS" pitchFamily="66" charset="0"/>
              </a:rPr>
              <a:t> Ring)</a:t>
            </a:r>
          </a:p>
          <a:p>
            <a:r>
              <a:rPr lang="en-US" sz="4000" dirty="0" smtClean="0">
                <a:solidFill>
                  <a:srgbClr val="FF0000"/>
                </a:solidFill>
                <a:latin typeface="Comic Sans MS" pitchFamily="66" charset="0"/>
              </a:rPr>
              <a:t>1.  A small ring you put in your vagina 	once a month for three weeks to 	prevent pregnancy </a:t>
            </a:r>
          </a:p>
          <a:p>
            <a:r>
              <a:rPr lang="en-US" sz="4000" dirty="0" smtClean="0">
                <a:solidFill>
                  <a:srgbClr val="FF0000"/>
                </a:solidFill>
                <a:latin typeface="Comic Sans MS" pitchFamily="66" charset="0"/>
              </a:rPr>
              <a:t>2.  Safe, effective, and convenient </a:t>
            </a:r>
          </a:p>
          <a:p>
            <a:r>
              <a:rPr lang="en-US" sz="4000" dirty="0" smtClean="0">
                <a:solidFill>
                  <a:srgbClr val="FF0000"/>
                </a:solidFill>
                <a:latin typeface="Comic Sans MS" pitchFamily="66" charset="0"/>
              </a:rPr>
              <a:t>3.  Easy to get with a prescription </a:t>
            </a:r>
          </a:p>
          <a:p>
            <a:r>
              <a:rPr lang="en-US" sz="4000" dirty="0" smtClean="0">
                <a:solidFill>
                  <a:srgbClr val="FF0000"/>
                </a:solidFill>
                <a:latin typeface="Comic Sans MS" pitchFamily="66" charset="0"/>
              </a:rPr>
              <a:t>4.  Costs about $15–$80 a month</a:t>
            </a:r>
          </a:p>
          <a:p>
            <a:endParaRPr lang="en-US" sz="4000" dirty="0">
              <a:solidFill>
                <a:srgbClr val="FF0000"/>
              </a:solidFill>
              <a:latin typeface="Comic Sans MS"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4128"/>
            <a:ext cx="3124200" cy="204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368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showing NuvaRing insertio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0678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68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28" y="17929"/>
            <a:ext cx="9126071" cy="6170920"/>
          </a:xfrm>
          <a:prstGeom prst="rect">
            <a:avLst/>
          </a:prstGeom>
          <a:noFill/>
        </p:spPr>
        <p:txBody>
          <a:bodyPr wrap="square" rtlCol="0">
            <a:spAutoFit/>
          </a:bodyPr>
          <a:lstStyle/>
          <a:p>
            <a:r>
              <a:rPr lang="en-US" sz="3500" b="1" u="sng" dirty="0" smtClean="0">
                <a:solidFill>
                  <a:srgbClr val="FF0000"/>
                </a:solidFill>
                <a:latin typeface="Comic Sans MS" pitchFamily="66" charset="0"/>
              </a:rPr>
              <a:t>How Does the Vaginal Ring Work? </a:t>
            </a:r>
          </a:p>
          <a:p>
            <a:endParaRPr lang="en-US" sz="3000" b="1" u="sng" dirty="0" smtClean="0">
              <a:solidFill>
                <a:srgbClr val="FF0000"/>
              </a:solidFill>
              <a:latin typeface="Comic Sans MS" pitchFamily="66" charset="0"/>
            </a:endParaRPr>
          </a:p>
          <a:p>
            <a:r>
              <a:rPr lang="en-US" sz="3000" dirty="0" smtClean="0">
                <a:solidFill>
                  <a:srgbClr val="FF0000"/>
                </a:solidFill>
                <a:latin typeface="Comic Sans MS" pitchFamily="66" charset="0"/>
              </a:rPr>
              <a:t>1.  </a:t>
            </a:r>
            <a:r>
              <a:rPr lang="en-US" sz="3000" dirty="0" err="1" smtClean="0">
                <a:solidFill>
                  <a:srgbClr val="FF0000"/>
                </a:solidFill>
                <a:latin typeface="Comic Sans MS" pitchFamily="66" charset="0"/>
              </a:rPr>
              <a:t>NuvaRing</a:t>
            </a:r>
            <a:r>
              <a:rPr lang="en-US" sz="3000" dirty="0" smtClean="0">
                <a:solidFill>
                  <a:srgbClr val="FF0000"/>
                </a:solidFill>
                <a:latin typeface="Comic Sans MS" pitchFamily="66" charset="0"/>
              </a:rPr>
              <a:t> releases hormones. The hormones in 	</a:t>
            </a:r>
            <a:r>
              <a:rPr lang="en-US" sz="3000" dirty="0" err="1" smtClean="0">
                <a:solidFill>
                  <a:srgbClr val="FF0000"/>
                </a:solidFill>
                <a:latin typeface="Comic Sans MS" pitchFamily="66" charset="0"/>
              </a:rPr>
              <a:t>NuvaRing</a:t>
            </a:r>
            <a:r>
              <a:rPr lang="en-US" sz="3000" dirty="0" smtClean="0">
                <a:solidFill>
                  <a:srgbClr val="FF0000"/>
                </a:solidFill>
                <a:latin typeface="Comic Sans MS" pitchFamily="66" charset="0"/>
              </a:rPr>
              <a:t> are the same hormones as in the 	birth control pill — </a:t>
            </a:r>
            <a:r>
              <a:rPr lang="en-US" sz="3000" dirty="0" smtClean="0">
                <a:solidFill>
                  <a:srgbClr val="FF0000"/>
                </a:solidFill>
                <a:latin typeface="Comic Sans MS" pitchFamily="66" charset="0"/>
                <a:hlinkClick r:id="rId2"/>
              </a:rPr>
              <a:t>estrogen</a:t>
            </a:r>
            <a:r>
              <a:rPr lang="en-US" sz="3000" dirty="0" smtClean="0">
                <a:solidFill>
                  <a:srgbClr val="FF0000"/>
                </a:solidFill>
                <a:latin typeface="Comic Sans MS" pitchFamily="66" charset="0"/>
              </a:rPr>
              <a:t> and </a:t>
            </a:r>
            <a:r>
              <a:rPr lang="en-US" sz="3000" dirty="0" smtClean="0">
                <a:solidFill>
                  <a:srgbClr val="FF0000"/>
                </a:solidFill>
                <a:latin typeface="Comic Sans MS" pitchFamily="66" charset="0"/>
                <a:hlinkClick r:id="rId2"/>
              </a:rPr>
              <a:t>progestin</a:t>
            </a:r>
            <a:r>
              <a:rPr lang="en-US" sz="3000" dirty="0" smtClean="0">
                <a:solidFill>
                  <a:srgbClr val="FF0000"/>
                </a:solidFill>
                <a:latin typeface="Comic Sans MS" pitchFamily="66" charset="0"/>
              </a:rPr>
              <a:t>.</a:t>
            </a:r>
            <a:br>
              <a:rPr lang="en-US" sz="3000" dirty="0" smtClean="0">
                <a:solidFill>
                  <a:srgbClr val="FF0000"/>
                </a:solidFill>
                <a:latin typeface="Comic Sans MS" pitchFamily="66" charset="0"/>
              </a:rPr>
            </a:br>
            <a:r>
              <a:rPr lang="en-US" sz="3000" dirty="0" smtClean="0">
                <a:solidFill>
                  <a:srgbClr val="FF0000"/>
                </a:solidFill>
                <a:latin typeface="Comic Sans MS" pitchFamily="66" charset="0"/>
              </a:rPr>
              <a:t/>
            </a:r>
            <a:br>
              <a:rPr lang="en-US" sz="3000" dirty="0" smtClean="0">
                <a:solidFill>
                  <a:srgbClr val="FF0000"/>
                </a:solidFill>
                <a:latin typeface="Comic Sans MS" pitchFamily="66" charset="0"/>
              </a:rPr>
            </a:br>
            <a:r>
              <a:rPr lang="en-US" sz="3000" dirty="0" smtClean="0">
                <a:solidFill>
                  <a:srgbClr val="FF0000"/>
                </a:solidFill>
                <a:latin typeface="Comic Sans MS" pitchFamily="66" charset="0"/>
              </a:rPr>
              <a:t>2.  The hormones in the ring work by keeping eggs 	from leaving the ovaries. 	Pregnancy cannot 	happen if there is no egg 	to join with the 	sperm. </a:t>
            </a:r>
          </a:p>
          <a:p>
            <a:r>
              <a:rPr lang="en-US" sz="3000" dirty="0" smtClean="0">
                <a:solidFill>
                  <a:srgbClr val="FF0000"/>
                </a:solidFill>
                <a:latin typeface="Comic Sans MS" pitchFamily="66" charset="0"/>
              </a:rPr>
              <a:t>3.  Makes the cervical mucus thicker. This keeps 	sperm from getting to the eggs. </a:t>
            </a:r>
          </a:p>
          <a:p>
            <a:endParaRPr lang="en-US" sz="3000" dirty="0">
              <a:solidFill>
                <a:srgbClr val="FF0000"/>
              </a:solidFill>
              <a:latin typeface="Comic Sans MS" pitchFamily="66" charset="0"/>
            </a:endParaRPr>
          </a:p>
        </p:txBody>
      </p:sp>
      <p:sp>
        <p:nvSpPr>
          <p:cNvPr id="3" name="TextBox 2"/>
          <p:cNvSpPr txBox="1"/>
          <p:nvPr/>
        </p:nvSpPr>
        <p:spPr>
          <a:xfrm>
            <a:off x="228600" y="5942826"/>
            <a:ext cx="86106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3"/>
              </a:rPr>
              <a:t>http://www.plannedparenthood.org/health-topics/birth-control/birth-control-vaginal-ring-nuvaring-4241.htm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2812400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6019800"/>
            <a:ext cx="8915400" cy="646331"/>
          </a:xfrm>
          <a:prstGeom prst="rect">
            <a:avLst/>
          </a:prstGeom>
          <a:noFill/>
        </p:spPr>
        <p:txBody>
          <a:bodyPr wrap="square" rtlCol="0">
            <a:spAutoFit/>
          </a:bodyPr>
          <a:lstStyle/>
          <a:p>
            <a:r>
              <a:rPr lang="en-US" dirty="0" smtClean="0">
                <a:solidFill>
                  <a:srgbClr val="FF0000"/>
                </a:solidFill>
                <a:latin typeface="Comic Sans MS" pitchFamily="66" charset="0"/>
                <a:hlinkClick r:id="rId2"/>
              </a:rPr>
              <a:t>http://www.plannedparenthood.org/health-topics/birth-control/birth-control-patch-ortho-evra-4240.htm</a:t>
            </a:r>
            <a:r>
              <a:rPr lang="en-US" dirty="0" smtClean="0">
                <a:solidFill>
                  <a:srgbClr val="FF0000"/>
                </a:solidFill>
                <a:latin typeface="Comic Sans MS" pitchFamily="66" charset="0"/>
              </a:rPr>
              <a:t> </a:t>
            </a:r>
            <a:endParaRPr lang="en-US" dirty="0">
              <a:solidFill>
                <a:srgbClr val="FF0000"/>
              </a:solidFill>
              <a:latin typeface="Comic Sans MS" pitchFamily="66" charset="0"/>
            </a:endParaRPr>
          </a:p>
        </p:txBody>
      </p:sp>
      <p:sp>
        <p:nvSpPr>
          <p:cNvPr id="3" name="TextBox 2"/>
          <p:cNvSpPr txBox="1"/>
          <p:nvPr/>
        </p:nvSpPr>
        <p:spPr>
          <a:xfrm>
            <a:off x="58271" y="174812"/>
            <a:ext cx="8915400" cy="5632311"/>
          </a:xfrm>
          <a:prstGeom prst="rect">
            <a:avLst/>
          </a:prstGeom>
          <a:noFill/>
        </p:spPr>
        <p:txBody>
          <a:bodyPr wrap="square" rtlCol="0">
            <a:spAutoFit/>
          </a:bodyPr>
          <a:lstStyle/>
          <a:p>
            <a:r>
              <a:rPr lang="en-US" sz="4000" b="1" dirty="0">
                <a:solidFill>
                  <a:srgbClr val="FF0000"/>
                </a:solidFill>
                <a:latin typeface="Comic Sans MS" pitchFamily="66" charset="0"/>
              </a:rPr>
              <a:t>	</a:t>
            </a:r>
            <a:r>
              <a:rPr lang="en-US" sz="4000" b="1" u="sng" dirty="0" smtClean="0">
                <a:solidFill>
                  <a:srgbClr val="FF0000"/>
                </a:solidFill>
                <a:latin typeface="Comic Sans MS" pitchFamily="66" charset="0"/>
              </a:rPr>
              <a:t>Birth Control Patch </a:t>
            </a:r>
          </a:p>
          <a:p>
            <a:r>
              <a:rPr lang="en-US" sz="4000" dirty="0">
                <a:solidFill>
                  <a:srgbClr val="FF0000"/>
                </a:solidFill>
                <a:latin typeface="Comic Sans MS" pitchFamily="66" charset="0"/>
              </a:rPr>
              <a:t>	</a:t>
            </a:r>
            <a:r>
              <a:rPr lang="en-US" sz="4000" dirty="0" smtClean="0">
                <a:solidFill>
                  <a:srgbClr val="FF0000"/>
                </a:solidFill>
                <a:latin typeface="Comic Sans MS" pitchFamily="66" charset="0"/>
              </a:rPr>
              <a:t>	(Ortho-</a:t>
            </a:r>
            <a:r>
              <a:rPr lang="en-US" sz="4000" dirty="0" err="1" smtClean="0">
                <a:solidFill>
                  <a:srgbClr val="FF0000"/>
                </a:solidFill>
                <a:latin typeface="Comic Sans MS" pitchFamily="66" charset="0"/>
              </a:rPr>
              <a:t>Evra</a:t>
            </a:r>
            <a:r>
              <a:rPr lang="en-US" sz="4000" dirty="0" smtClean="0">
                <a:solidFill>
                  <a:srgbClr val="FF0000"/>
                </a:solidFill>
                <a:latin typeface="Comic Sans MS" pitchFamily="66" charset="0"/>
              </a:rPr>
              <a:t>)</a:t>
            </a:r>
          </a:p>
          <a:p>
            <a:endParaRPr lang="en-US" sz="4000" dirty="0" smtClean="0">
              <a:solidFill>
                <a:srgbClr val="FF0000"/>
              </a:solidFill>
              <a:latin typeface="Comic Sans MS" pitchFamily="66" charset="0"/>
            </a:endParaRPr>
          </a:p>
          <a:p>
            <a:r>
              <a:rPr lang="en-US" sz="4000" dirty="0" smtClean="0">
                <a:solidFill>
                  <a:srgbClr val="FF0000"/>
                </a:solidFill>
                <a:latin typeface="Comic Sans MS" pitchFamily="66" charset="0"/>
              </a:rPr>
              <a:t>1.  A small patch that sticks to your 	skin to prevent pregnancy </a:t>
            </a:r>
          </a:p>
          <a:p>
            <a:r>
              <a:rPr lang="en-US" sz="4000" dirty="0" smtClean="0">
                <a:solidFill>
                  <a:srgbClr val="FF0000"/>
                </a:solidFill>
                <a:latin typeface="Comic Sans MS" pitchFamily="66" charset="0"/>
              </a:rPr>
              <a:t>2.  Safe, effective, and convenient </a:t>
            </a:r>
          </a:p>
          <a:p>
            <a:r>
              <a:rPr lang="en-US" sz="4000" dirty="0" smtClean="0">
                <a:solidFill>
                  <a:srgbClr val="FF0000"/>
                </a:solidFill>
                <a:latin typeface="Comic Sans MS" pitchFamily="66" charset="0"/>
              </a:rPr>
              <a:t>3.  Easy to get with a prescription </a:t>
            </a:r>
          </a:p>
          <a:p>
            <a:r>
              <a:rPr lang="en-US" sz="4000" dirty="0" smtClean="0">
                <a:solidFill>
                  <a:srgbClr val="FF0000"/>
                </a:solidFill>
                <a:latin typeface="Comic Sans MS" pitchFamily="66" charset="0"/>
              </a:rPr>
              <a:t>4.  Costs about $15–$80 a month</a:t>
            </a:r>
          </a:p>
          <a:p>
            <a:endParaRPr lang="en-US" sz="4000" dirty="0">
              <a:solidFill>
                <a:srgbClr val="FF0000"/>
              </a:solidFill>
              <a:latin typeface="Comic Sans MS" pitchFamily="66"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360"/>
            <a:ext cx="2667000" cy="215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724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240</TotalTime>
  <Words>308</Words>
  <Application>Microsoft Office PowerPoint</Application>
  <PresentationFormat>On-screen Show (4:3)</PresentationFormat>
  <Paragraphs>162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Contraceptive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Emptings</dc:creator>
  <cp:lastModifiedBy>Empting Susan</cp:lastModifiedBy>
  <cp:revision>50</cp:revision>
  <dcterms:created xsi:type="dcterms:W3CDTF">2013-01-03T02:45:33Z</dcterms:created>
  <dcterms:modified xsi:type="dcterms:W3CDTF">2013-12-19T13:58:41Z</dcterms:modified>
</cp:coreProperties>
</file>